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
  </p:notesMasterIdLst>
  <p:sldIdLst>
    <p:sldId id="256" r:id="rId2"/>
    <p:sldId id="271" r:id="rId3"/>
    <p:sldId id="272" r:id="rId4"/>
    <p:sldId id="273" r:id="rId5"/>
    <p:sldId id="257" r:id="rId6"/>
    <p:sldId id="258" r:id="rId7"/>
    <p:sldId id="259" r:id="rId8"/>
    <p:sldId id="260" r:id="rId9"/>
    <p:sldId id="261" r:id="rId10"/>
    <p:sldId id="263" r:id="rId11"/>
    <p:sldId id="274" r:id="rId12"/>
    <p:sldId id="264" r:id="rId13"/>
    <p:sldId id="265" r:id="rId14"/>
    <p:sldId id="266" r:id="rId15"/>
    <p:sldId id="267" r:id="rId16"/>
    <p:sldId id="269" r:id="rId17"/>
    <p:sldId id="27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15A2D0F-4DF4-4B80-ADBB-728F5B5CFE12}" type="datetimeFigureOut">
              <a:rPr lang="en-CA"/>
              <a:pPr>
                <a:defRPr/>
              </a:pPr>
              <a:t>12/09/2012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8BDCBFC-9D67-4F06-9F08-8A5C144E82E6}" type="slidenum">
              <a:rPr lang="en-CA"/>
              <a:pPr>
                <a:defRPr/>
              </a:pPr>
              <a:t>‹#›</a:t>
            </a:fld>
            <a:endParaRPr lang="en-CA"/>
          </a:p>
        </p:txBody>
      </p:sp>
    </p:spTree>
    <p:extLst>
      <p:ext uri="{BB962C8B-B14F-4D97-AF65-F5344CB8AC3E}">
        <p14:creationId xmlns:p14="http://schemas.microsoft.com/office/powerpoint/2010/main" val="41733455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p:spPr>
      </p:sp>
      <p:sp>
        <p:nvSpPr>
          <p:cNvPr id="4710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1E365B-B054-4F65-9BD1-FC29B251A9D3}" type="slidenum">
              <a:rPr lang="en-CA"/>
              <a:pPr fontAlgn="base">
                <a:spcBef>
                  <a:spcPct val="0"/>
                </a:spcBef>
                <a:spcAft>
                  <a:spcPct val="0"/>
                </a:spcAft>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AB46175E-625D-491B-894F-B30762756B33}" type="datetimeFigureOut">
              <a:rPr lang="en-CA"/>
              <a:pPr>
                <a:defRPr/>
              </a:pPr>
              <a:t>12/09/2012</a:t>
            </a:fld>
            <a:endParaRPr lang="en-CA"/>
          </a:p>
        </p:txBody>
      </p:sp>
      <p:sp>
        <p:nvSpPr>
          <p:cNvPr id="7" name="Footer Placeholder 19"/>
          <p:cNvSpPr>
            <a:spLocks noGrp="1"/>
          </p:cNvSpPr>
          <p:nvPr>
            <p:ph type="ftr" sz="quarter" idx="11"/>
          </p:nvPr>
        </p:nvSpPr>
        <p:spPr/>
        <p:txBody>
          <a:bodyPr/>
          <a:lstStyle>
            <a:lvl1pPr>
              <a:defRPr/>
            </a:lvl1pPr>
            <a:extLst/>
          </a:lstStyle>
          <a:p>
            <a:pPr>
              <a:defRPr/>
            </a:pPr>
            <a:endParaRPr lang="en-CA"/>
          </a:p>
        </p:txBody>
      </p:sp>
      <p:sp>
        <p:nvSpPr>
          <p:cNvPr id="8" name="Slide Number Placeholder 9"/>
          <p:cNvSpPr>
            <a:spLocks noGrp="1"/>
          </p:cNvSpPr>
          <p:nvPr>
            <p:ph type="sldNum" sz="quarter" idx="12"/>
          </p:nvPr>
        </p:nvSpPr>
        <p:spPr/>
        <p:txBody>
          <a:bodyPr/>
          <a:lstStyle>
            <a:lvl1pPr>
              <a:defRPr/>
            </a:lvl1pPr>
            <a:extLst/>
          </a:lstStyle>
          <a:p>
            <a:pPr>
              <a:defRPr/>
            </a:pPr>
            <a:fld id="{61B55B07-E619-4745-8ED1-B527B89C18E7}"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AAB67BC-B72D-4B15-AA3A-D31E23034FED}" type="datetimeFigureOut">
              <a:rPr lang="en-CA"/>
              <a:pPr>
                <a:defRPr/>
              </a:pPr>
              <a:t>12/09/2012</a:t>
            </a:fld>
            <a:endParaRPr lang="en-CA"/>
          </a:p>
        </p:txBody>
      </p:sp>
      <p:sp>
        <p:nvSpPr>
          <p:cNvPr id="5" name="Footer Placeholder 9"/>
          <p:cNvSpPr>
            <a:spLocks noGrp="1"/>
          </p:cNvSpPr>
          <p:nvPr>
            <p:ph type="ftr" sz="quarter" idx="11"/>
          </p:nvPr>
        </p:nvSpPr>
        <p:spPr/>
        <p:txBody>
          <a:bodyPr/>
          <a:lstStyle>
            <a:lvl1pPr>
              <a:defRPr/>
            </a:lvl1pPr>
          </a:lstStyle>
          <a:p>
            <a:pPr>
              <a:defRPr/>
            </a:pPr>
            <a:endParaRPr lang="en-CA"/>
          </a:p>
        </p:txBody>
      </p:sp>
      <p:sp>
        <p:nvSpPr>
          <p:cNvPr id="6" name="Slide Number Placeholder 21"/>
          <p:cNvSpPr>
            <a:spLocks noGrp="1"/>
          </p:cNvSpPr>
          <p:nvPr>
            <p:ph type="sldNum" sz="quarter" idx="12"/>
          </p:nvPr>
        </p:nvSpPr>
        <p:spPr/>
        <p:txBody>
          <a:bodyPr/>
          <a:lstStyle>
            <a:lvl1pPr>
              <a:defRPr/>
            </a:lvl1pPr>
          </a:lstStyle>
          <a:p>
            <a:pPr>
              <a:defRPr/>
            </a:pPr>
            <a:fld id="{14590C6E-5D87-4679-9E05-BB45F8A88DA1}"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9D690D29-2A7F-4C08-BC8B-C8C401C20B33}" type="datetimeFigureOut">
              <a:rPr lang="en-CA"/>
              <a:pPr>
                <a:defRPr/>
              </a:pPr>
              <a:t>12/09/2012</a:t>
            </a:fld>
            <a:endParaRPr lang="en-CA"/>
          </a:p>
        </p:txBody>
      </p:sp>
      <p:sp>
        <p:nvSpPr>
          <p:cNvPr id="5" name="Footer Placeholder 9"/>
          <p:cNvSpPr>
            <a:spLocks noGrp="1"/>
          </p:cNvSpPr>
          <p:nvPr>
            <p:ph type="ftr" sz="quarter" idx="11"/>
          </p:nvPr>
        </p:nvSpPr>
        <p:spPr/>
        <p:txBody>
          <a:bodyPr/>
          <a:lstStyle>
            <a:lvl1pPr>
              <a:defRPr/>
            </a:lvl1pPr>
          </a:lstStyle>
          <a:p>
            <a:pPr>
              <a:defRPr/>
            </a:pPr>
            <a:endParaRPr lang="en-CA"/>
          </a:p>
        </p:txBody>
      </p:sp>
      <p:sp>
        <p:nvSpPr>
          <p:cNvPr id="6" name="Slide Number Placeholder 21"/>
          <p:cNvSpPr>
            <a:spLocks noGrp="1"/>
          </p:cNvSpPr>
          <p:nvPr>
            <p:ph type="sldNum" sz="quarter" idx="12"/>
          </p:nvPr>
        </p:nvSpPr>
        <p:spPr/>
        <p:txBody>
          <a:bodyPr/>
          <a:lstStyle>
            <a:lvl1pPr>
              <a:defRPr/>
            </a:lvl1pPr>
          </a:lstStyle>
          <a:p>
            <a:pPr>
              <a:defRPr/>
            </a:pPr>
            <a:fld id="{2D09B4E7-9382-4A9D-90FB-08F9E7AC34C9}"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C6C06733-C090-480D-BAD8-50617F5FC9A7}" type="datetimeFigureOut">
              <a:rPr lang="en-CA"/>
              <a:pPr>
                <a:defRPr/>
              </a:pPr>
              <a:t>12/09/2012</a:t>
            </a:fld>
            <a:endParaRPr lang="en-CA"/>
          </a:p>
        </p:txBody>
      </p:sp>
      <p:sp>
        <p:nvSpPr>
          <p:cNvPr id="5" name="Footer Placeholder 9"/>
          <p:cNvSpPr>
            <a:spLocks noGrp="1"/>
          </p:cNvSpPr>
          <p:nvPr>
            <p:ph type="ftr" sz="quarter" idx="11"/>
          </p:nvPr>
        </p:nvSpPr>
        <p:spPr/>
        <p:txBody>
          <a:bodyPr/>
          <a:lstStyle>
            <a:lvl1pPr>
              <a:defRPr/>
            </a:lvl1pPr>
          </a:lstStyle>
          <a:p>
            <a:pPr>
              <a:defRPr/>
            </a:pPr>
            <a:endParaRPr lang="en-CA"/>
          </a:p>
        </p:txBody>
      </p:sp>
      <p:sp>
        <p:nvSpPr>
          <p:cNvPr id="6" name="Slide Number Placeholder 21"/>
          <p:cNvSpPr>
            <a:spLocks noGrp="1"/>
          </p:cNvSpPr>
          <p:nvPr>
            <p:ph type="sldNum" sz="quarter" idx="12"/>
          </p:nvPr>
        </p:nvSpPr>
        <p:spPr/>
        <p:txBody>
          <a:bodyPr/>
          <a:lstStyle>
            <a:lvl1pPr>
              <a:defRPr/>
            </a:lvl1pPr>
          </a:lstStyle>
          <a:p>
            <a:pPr>
              <a:defRPr/>
            </a:pPr>
            <a:fld id="{4E6FEE2A-31FD-4484-9898-DAE072B66D8F}"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9A54376D-595C-4A47-88F1-651BDE066354}" type="datetimeFigureOut">
              <a:rPr lang="en-CA"/>
              <a:pPr>
                <a:defRPr/>
              </a:pPr>
              <a:t>12/09/2012</a:t>
            </a:fld>
            <a:endParaRPr lang="en-CA"/>
          </a:p>
        </p:txBody>
      </p:sp>
      <p:sp>
        <p:nvSpPr>
          <p:cNvPr id="9" name="Footer Placeholder 4"/>
          <p:cNvSpPr>
            <a:spLocks noGrp="1"/>
          </p:cNvSpPr>
          <p:nvPr>
            <p:ph type="ftr" sz="quarter" idx="11"/>
          </p:nvPr>
        </p:nvSpPr>
        <p:spPr/>
        <p:txBody>
          <a:bodyPr/>
          <a:lstStyle>
            <a:lvl1pPr>
              <a:defRPr/>
            </a:lvl1pPr>
            <a:extLst/>
          </a:lstStyle>
          <a:p>
            <a:pPr>
              <a:defRPr/>
            </a:pPr>
            <a:endParaRPr lang="en-CA"/>
          </a:p>
        </p:txBody>
      </p:sp>
      <p:sp>
        <p:nvSpPr>
          <p:cNvPr id="10" name="Slide Number Placeholder 5"/>
          <p:cNvSpPr>
            <a:spLocks noGrp="1"/>
          </p:cNvSpPr>
          <p:nvPr>
            <p:ph type="sldNum" sz="quarter" idx="12"/>
          </p:nvPr>
        </p:nvSpPr>
        <p:spPr/>
        <p:txBody>
          <a:bodyPr/>
          <a:lstStyle>
            <a:lvl1pPr>
              <a:defRPr/>
            </a:lvl1pPr>
            <a:extLst/>
          </a:lstStyle>
          <a:p>
            <a:pPr>
              <a:defRPr/>
            </a:pPr>
            <a:fld id="{CE9DF36D-2D0B-492D-937C-CD976C94908B}"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82FACF74-162C-463D-9EC4-07DF580A0C65}" type="datetimeFigureOut">
              <a:rPr lang="en-CA"/>
              <a:pPr>
                <a:defRPr/>
              </a:pPr>
              <a:t>12/09/2012</a:t>
            </a:fld>
            <a:endParaRPr lang="en-CA"/>
          </a:p>
        </p:txBody>
      </p:sp>
      <p:sp>
        <p:nvSpPr>
          <p:cNvPr id="6" name="Footer Placeholder 9"/>
          <p:cNvSpPr>
            <a:spLocks noGrp="1"/>
          </p:cNvSpPr>
          <p:nvPr>
            <p:ph type="ftr" sz="quarter" idx="11"/>
          </p:nvPr>
        </p:nvSpPr>
        <p:spPr/>
        <p:txBody>
          <a:bodyPr/>
          <a:lstStyle>
            <a:lvl1pPr>
              <a:defRPr/>
            </a:lvl1pPr>
          </a:lstStyle>
          <a:p>
            <a:pPr>
              <a:defRPr/>
            </a:pPr>
            <a:endParaRPr lang="en-CA"/>
          </a:p>
        </p:txBody>
      </p:sp>
      <p:sp>
        <p:nvSpPr>
          <p:cNvPr id="7" name="Slide Number Placeholder 21"/>
          <p:cNvSpPr>
            <a:spLocks noGrp="1"/>
          </p:cNvSpPr>
          <p:nvPr>
            <p:ph type="sldNum" sz="quarter" idx="12"/>
          </p:nvPr>
        </p:nvSpPr>
        <p:spPr/>
        <p:txBody>
          <a:bodyPr/>
          <a:lstStyle>
            <a:lvl1pPr>
              <a:defRPr/>
            </a:lvl1pPr>
          </a:lstStyle>
          <a:p>
            <a:pPr>
              <a:defRPr/>
            </a:pPr>
            <a:fld id="{7B3D3923-CADA-4DBB-8337-AE815C3872FB}"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8CA9A0F-0B5C-4EB6-8D3A-DE79D16C4309}" type="datetimeFigureOut">
              <a:rPr lang="en-CA"/>
              <a:pPr>
                <a:defRPr/>
              </a:pPr>
              <a:t>12/09/2012</a:t>
            </a:fld>
            <a:endParaRPr lang="en-CA"/>
          </a:p>
        </p:txBody>
      </p:sp>
      <p:sp>
        <p:nvSpPr>
          <p:cNvPr id="8" name="Footer Placeholder 7"/>
          <p:cNvSpPr>
            <a:spLocks noGrp="1"/>
          </p:cNvSpPr>
          <p:nvPr>
            <p:ph type="ftr" sz="quarter" idx="11"/>
          </p:nvPr>
        </p:nvSpPr>
        <p:spPr/>
        <p:txBody>
          <a:bodyPr/>
          <a:lstStyle>
            <a:lvl1pPr>
              <a:defRPr/>
            </a:lvl1pPr>
            <a:extLst/>
          </a:lstStyle>
          <a:p>
            <a:pPr>
              <a:defRPr/>
            </a:pPr>
            <a:endParaRPr lang="en-CA"/>
          </a:p>
        </p:txBody>
      </p:sp>
      <p:sp>
        <p:nvSpPr>
          <p:cNvPr id="9" name="Slide Number Placeholder 8"/>
          <p:cNvSpPr>
            <a:spLocks noGrp="1"/>
          </p:cNvSpPr>
          <p:nvPr>
            <p:ph type="sldNum" sz="quarter" idx="12"/>
          </p:nvPr>
        </p:nvSpPr>
        <p:spPr/>
        <p:txBody>
          <a:bodyPr/>
          <a:lstStyle>
            <a:lvl1pPr>
              <a:defRPr/>
            </a:lvl1pPr>
            <a:extLst/>
          </a:lstStyle>
          <a:p>
            <a:pPr>
              <a:defRPr/>
            </a:pPr>
            <a:fld id="{934E83A6-2887-4E86-94BA-F055383BA0FD}"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C2B7F181-C10D-4AF1-81E8-EE2EB91F133B}" type="datetimeFigureOut">
              <a:rPr lang="en-CA"/>
              <a:pPr>
                <a:defRPr/>
              </a:pPr>
              <a:t>12/09/2012</a:t>
            </a:fld>
            <a:endParaRPr lang="en-CA"/>
          </a:p>
        </p:txBody>
      </p:sp>
      <p:sp>
        <p:nvSpPr>
          <p:cNvPr id="4" name="Footer Placeholder 9"/>
          <p:cNvSpPr>
            <a:spLocks noGrp="1"/>
          </p:cNvSpPr>
          <p:nvPr>
            <p:ph type="ftr" sz="quarter" idx="11"/>
          </p:nvPr>
        </p:nvSpPr>
        <p:spPr/>
        <p:txBody>
          <a:bodyPr/>
          <a:lstStyle>
            <a:lvl1pPr>
              <a:defRPr/>
            </a:lvl1pPr>
          </a:lstStyle>
          <a:p>
            <a:pPr>
              <a:defRPr/>
            </a:pPr>
            <a:endParaRPr lang="en-CA"/>
          </a:p>
        </p:txBody>
      </p:sp>
      <p:sp>
        <p:nvSpPr>
          <p:cNvPr id="5" name="Slide Number Placeholder 21"/>
          <p:cNvSpPr>
            <a:spLocks noGrp="1"/>
          </p:cNvSpPr>
          <p:nvPr>
            <p:ph type="sldNum" sz="quarter" idx="12"/>
          </p:nvPr>
        </p:nvSpPr>
        <p:spPr/>
        <p:txBody>
          <a:bodyPr/>
          <a:lstStyle>
            <a:lvl1pPr>
              <a:defRPr/>
            </a:lvl1pPr>
          </a:lstStyle>
          <a:p>
            <a:pPr>
              <a:defRPr/>
            </a:pPr>
            <a:fld id="{B95B45FB-741E-453F-9F6E-028207F890B9}"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C5F3A7E3-69E7-48D8-AC9E-57B8B46390B8}" type="datetimeFigureOut">
              <a:rPr lang="en-CA"/>
              <a:pPr>
                <a:defRPr/>
              </a:pPr>
              <a:t>12/09/2012</a:t>
            </a:fld>
            <a:endParaRPr lang="en-CA"/>
          </a:p>
        </p:txBody>
      </p:sp>
      <p:sp>
        <p:nvSpPr>
          <p:cNvPr id="5" name="Footer Placeholder 2"/>
          <p:cNvSpPr>
            <a:spLocks noGrp="1"/>
          </p:cNvSpPr>
          <p:nvPr>
            <p:ph type="ftr" sz="quarter" idx="11"/>
          </p:nvPr>
        </p:nvSpPr>
        <p:spPr/>
        <p:txBody>
          <a:bodyPr/>
          <a:lstStyle>
            <a:lvl1pPr>
              <a:defRPr/>
            </a:lvl1pPr>
            <a:extLst/>
          </a:lstStyle>
          <a:p>
            <a:pPr>
              <a:defRPr/>
            </a:pPr>
            <a:endParaRPr lang="en-CA"/>
          </a:p>
        </p:txBody>
      </p:sp>
      <p:sp>
        <p:nvSpPr>
          <p:cNvPr id="6" name="Slide Number Placeholder 3"/>
          <p:cNvSpPr>
            <a:spLocks noGrp="1"/>
          </p:cNvSpPr>
          <p:nvPr>
            <p:ph type="sldNum" sz="quarter" idx="12"/>
          </p:nvPr>
        </p:nvSpPr>
        <p:spPr/>
        <p:txBody>
          <a:bodyPr/>
          <a:lstStyle>
            <a:lvl1pPr>
              <a:defRPr/>
            </a:lvl1pPr>
            <a:extLst/>
          </a:lstStyle>
          <a:p>
            <a:pPr>
              <a:defRPr/>
            </a:pPr>
            <a:fld id="{6CF04140-B105-499B-B1F6-A40F6A789E3F}"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40F4826-D27C-4AB4-AD9A-382C56167F24}" type="datetimeFigureOut">
              <a:rPr lang="en-CA"/>
              <a:pPr>
                <a:defRPr/>
              </a:pPr>
              <a:t>12/09/2012</a:t>
            </a:fld>
            <a:endParaRPr lang="en-CA"/>
          </a:p>
        </p:txBody>
      </p:sp>
      <p:sp>
        <p:nvSpPr>
          <p:cNvPr id="6" name="Footer Placeholder 5"/>
          <p:cNvSpPr>
            <a:spLocks noGrp="1"/>
          </p:cNvSpPr>
          <p:nvPr>
            <p:ph type="ftr" sz="quarter" idx="11"/>
          </p:nvPr>
        </p:nvSpPr>
        <p:spPr/>
        <p:txBody>
          <a:bodyPr/>
          <a:lstStyle>
            <a:lvl1pPr>
              <a:defRPr/>
            </a:lvl1pPr>
            <a:extLst/>
          </a:lstStyle>
          <a:p>
            <a:pPr>
              <a:defRPr/>
            </a:pPr>
            <a:endParaRPr lang="en-CA"/>
          </a:p>
        </p:txBody>
      </p:sp>
      <p:sp>
        <p:nvSpPr>
          <p:cNvPr id="7" name="Slide Number Placeholder 6"/>
          <p:cNvSpPr>
            <a:spLocks noGrp="1"/>
          </p:cNvSpPr>
          <p:nvPr>
            <p:ph type="sldNum" sz="quarter" idx="12"/>
          </p:nvPr>
        </p:nvSpPr>
        <p:spPr/>
        <p:txBody>
          <a:bodyPr/>
          <a:lstStyle>
            <a:lvl1pPr>
              <a:defRPr/>
            </a:lvl1pPr>
            <a:extLst/>
          </a:lstStyle>
          <a:p>
            <a:pPr>
              <a:defRPr/>
            </a:pPr>
            <a:fld id="{27A0DC24-9523-4898-8F23-5F7ED52A05CE}"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4AADDD13-9176-4CCB-889A-D59BA9703B2E}" type="datetimeFigureOut">
              <a:rPr lang="en-CA"/>
              <a:pPr>
                <a:defRPr/>
              </a:pPr>
              <a:t>12/09/2012</a:t>
            </a:fld>
            <a:endParaRPr lang="en-CA"/>
          </a:p>
        </p:txBody>
      </p:sp>
      <p:sp>
        <p:nvSpPr>
          <p:cNvPr id="9" name="Footer Placeholder 5"/>
          <p:cNvSpPr>
            <a:spLocks noGrp="1"/>
          </p:cNvSpPr>
          <p:nvPr>
            <p:ph type="ftr" sz="quarter" idx="11"/>
          </p:nvPr>
        </p:nvSpPr>
        <p:spPr/>
        <p:txBody>
          <a:bodyPr/>
          <a:lstStyle>
            <a:lvl1pPr>
              <a:defRPr/>
            </a:lvl1pPr>
            <a:extLst/>
          </a:lstStyle>
          <a:p>
            <a:pPr>
              <a:defRPr/>
            </a:pPr>
            <a:endParaRPr lang="en-CA"/>
          </a:p>
        </p:txBody>
      </p:sp>
      <p:sp>
        <p:nvSpPr>
          <p:cNvPr id="10" name="Slide Number Placeholder 6"/>
          <p:cNvSpPr>
            <a:spLocks noGrp="1"/>
          </p:cNvSpPr>
          <p:nvPr>
            <p:ph type="sldNum" sz="quarter" idx="12"/>
          </p:nvPr>
        </p:nvSpPr>
        <p:spPr/>
        <p:txBody>
          <a:bodyPr/>
          <a:lstStyle>
            <a:lvl1pPr>
              <a:defRPr/>
            </a:lvl1pPr>
            <a:extLst/>
          </a:lstStyle>
          <a:p>
            <a:pPr>
              <a:defRPr/>
            </a:pPr>
            <a:fld id="{B38FDA70-AC4B-4D57-9298-1D8FE812025E}"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121B7F9C-55BC-4E6B-9B58-1084269E182D}" type="datetimeFigureOut">
              <a:rPr lang="en-CA"/>
              <a:pPr>
                <a:defRPr/>
              </a:pPr>
              <a:t>12/09/2012</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CA"/>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B155E255-08A1-42F2-BD0E-17EF5515C4FA}" type="slidenum">
              <a:rPr lang="en-CA"/>
              <a:pPr>
                <a:defRPr/>
              </a:pPr>
              <a:t>‹#›</a:t>
            </a:fld>
            <a:endParaRPr lang="en-CA"/>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80" r:id="rId1"/>
    <p:sldLayoutId id="2147483779" r:id="rId2"/>
    <p:sldLayoutId id="2147483781" r:id="rId3"/>
    <p:sldLayoutId id="2147483778" r:id="rId4"/>
    <p:sldLayoutId id="2147483782" r:id="rId5"/>
    <p:sldLayoutId id="2147483777" r:id="rId6"/>
    <p:sldLayoutId id="2147483783" r:id="rId7"/>
    <p:sldLayoutId id="2147483784" r:id="rId8"/>
    <p:sldLayoutId id="2147483785" r:id="rId9"/>
    <p:sldLayoutId id="2147483776" r:id="rId10"/>
    <p:sldLayoutId id="2147483775" r:id="rId11"/>
  </p:sldLayoutIdLst>
  <p:txStyles>
    <p:title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620713"/>
            <a:ext cx="7407275" cy="1871662"/>
          </a:xfrm>
        </p:spPr>
        <p:txBody>
          <a:bodyPr>
            <a:normAutofit fontScale="90000"/>
          </a:bodyPr>
          <a:lstStyle/>
          <a:p>
            <a:pPr fontAlgn="auto">
              <a:spcAft>
                <a:spcPts val="0"/>
              </a:spcAft>
              <a:defRPr/>
            </a:pPr>
            <a:r>
              <a:rPr lang="en-CA" dirty="0" smtClean="0">
                <a:solidFill>
                  <a:schemeClr val="tx2">
                    <a:satMod val="130000"/>
                  </a:schemeClr>
                </a:solidFill>
              </a:rPr>
              <a:t>Media &amp; Copyright in Canada 2012 : </a:t>
            </a:r>
            <a:br>
              <a:rPr lang="en-CA" dirty="0" smtClean="0">
                <a:solidFill>
                  <a:schemeClr val="tx2">
                    <a:satMod val="130000"/>
                  </a:schemeClr>
                </a:solidFill>
              </a:rPr>
            </a:br>
            <a:r>
              <a:rPr lang="en-CA" dirty="0" smtClean="0">
                <a:solidFill>
                  <a:schemeClr val="tx2">
                    <a:satMod val="130000"/>
                  </a:schemeClr>
                </a:solidFill>
              </a:rPr>
              <a:t>a time of change and opportunity</a:t>
            </a:r>
            <a:endParaRPr lang="en-CA" dirty="0">
              <a:solidFill>
                <a:schemeClr val="tx2">
                  <a:satMod val="130000"/>
                </a:schemeClr>
              </a:solidFill>
            </a:endParaRPr>
          </a:p>
        </p:txBody>
      </p:sp>
      <p:sp>
        <p:nvSpPr>
          <p:cNvPr id="3" name="Subtitle 2"/>
          <p:cNvSpPr>
            <a:spLocks noGrp="1"/>
          </p:cNvSpPr>
          <p:nvPr>
            <p:ph type="subTitle" idx="1"/>
          </p:nvPr>
        </p:nvSpPr>
        <p:spPr>
          <a:xfrm>
            <a:off x="1431925" y="3500438"/>
            <a:ext cx="7407275" cy="1657350"/>
          </a:xfrm>
        </p:spPr>
        <p:txBody>
          <a:bodyPr>
            <a:normAutofit fontScale="92500" lnSpcReduction="10000"/>
          </a:bodyPr>
          <a:lstStyle/>
          <a:p>
            <a:pPr fontAlgn="auto">
              <a:spcAft>
                <a:spcPts val="0"/>
              </a:spcAft>
              <a:buFont typeface="Wingdings 2"/>
              <a:buNone/>
              <a:defRPr/>
            </a:pPr>
            <a:r>
              <a:rPr lang="en-CA" dirty="0" smtClean="0"/>
              <a:t>Presentation to the MEC Annual General Meeting</a:t>
            </a:r>
          </a:p>
          <a:p>
            <a:pPr fontAlgn="auto">
              <a:spcAft>
                <a:spcPts val="0"/>
              </a:spcAft>
              <a:buFont typeface="Wingdings 2"/>
              <a:buNone/>
              <a:defRPr/>
            </a:pPr>
            <a:r>
              <a:rPr lang="en-CA" dirty="0" smtClean="0"/>
              <a:t>10 May 2012</a:t>
            </a:r>
          </a:p>
          <a:p>
            <a:pPr fontAlgn="auto">
              <a:spcAft>
                <a:spcPts val="0"/>
              </a:spcAft>
              <a:buFont typeface="Wingdings 2"/>
              <a:buNone/>
              <a:defRPr/>
            </a:pPr>
            <a:r>
              <a:rPr lang="en-CA" dirty="0" err="1" smtClean="0"/>
              <a:t>Niina</a:t>
            </a:r>
            <a:r>
              <a:rPr lang="en-CA" dirty="0" smtClean="0"/>
              <a:t> </a:t>
            </a:r>
            <a:r>
              <a:rPr lang="en-CA" dirty="0" err="1" smtClean="0"/>
              <a:t>Mitter</a:t>
            </a:r>
            <a:r>
              <a:rPr lang="en-CA" dirty="0" smtClean="0"/>
              <a:t>, Copyright Librarian</a:t>
            </a:r>
          </a:p>
          <a:p>
            <a:pPr fontAlgn="auto">
              <a:spcAft>
                <a:spcPts val="0"/>
              </a:spcAft>
              <a:buFont typeface="Wingdings 2"/>
              <a:buNone/>
              <a:defRPr/>
            </a:pPr>
            <a:r>
              <a:rPr lang="en-CA" dirty="0" err="1" smtClean="0"/>
              <a:t>Langara</a:t>
            </a:r>
            <a:r>
              <a:rPr lang="en-CA" dirty="0" smtClean="0"/>
              <a:t>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CA" dirty="0" smtClean="0">
                <a:solidFill>
                  <a:schemeClr val="tx2">
                    <a:satMod val="130000"/>
                  </a:schemeClr>
                </a:solidFill>
              </a:rPr>
              <a:t>Bill C-11:</a:t>
            </a:r>
            <a:br>
              <a:rPr lang="en-CA" dirty="0" smtClean="0">
                <a:solidFill>
                  <a:schemeClr val="tx2">
                    <a:satMod val="130000"/>
                  </a:schemeClr>
                </a:solidFill>
              </a:rPr>
            </a:br>
            <a:r>
              <a:rPr lang="en-CA" dirty="0" smtClean="0">
                <a:solidFill>
                  <a:schemeClr val="tx2">
                    <a:satMod val="130000"/>
                  </a:schemeClr>
                </a:solidFill>
              </a:rPr>
              <a:t>The Copyright Modernization Act</a:t>
            </a:r>
            <a:endParaRPr lang="en-CA" dirty="0">
              <a:solidFill>
                <a:schemeClr val="tx2">
                  <a:satMod val="130000"/>
                </a:schemeClr>
              </a:solidFill>
            </a:endParaRPr>
          </a:p>
        </p:txBody>
      </p:sp>
      <p:sp>
        <p:nvSpPr>
          <p:cNvPr id="24578" name="Content Placeholder 2"/>
          <p:cNvSpPr>
            <a:spLocks noGrp="1"/>
          </p:cNvSpPr>
          <p:nvPr>
            <p:ph idx="1"/>
          </p:nvPr>
        </p:nvSpPr>
        <p:spPr>
          <a:xfrm>
            <a:off x="1435100" y="1628775"/>
            <a:ext cx="7499350" cy="4619625"/>
          </a:xfrm>
        </p:spPr>
        <p:txBody>
          <a:bodyPr/>
          <a:lstStyle/>
          <a:p>
            <a:r>
              <a:rPr lang="en-CA" sz="2800" smtClean="0"/>
              <a:t>Introduced in 2011</a:t>
            </a:r>
          </a:p>
          <a:p>
            <a:r>
              <a:rPr lang="en-CA" sz="2800" smtClean="0"/>
              <a:t>Almost identical to Bill C-32 which preceded it (minor amendments made after Bill C-11 went through Committee)</a:t>
            </a:r>
          </a:p>
          <a:p>
            <a:r>
              <a:rPr lang="en-CA" sz="2800" smtClean="0"/>
              <a:t>Currently waiting to go to 3</a:t>
            </a:r>
            <a:r>
              <a:rPr lang="en-CA" sz="2800" baseline="30000" smtClean="0"/>
              <a:t>rd</a:t>
            </a:r>
            <a:r>
              <a:rPr lang="en-CA" sz="2800" smtClean="0"/>
              <a:t> Reading in Parliament</a:t>
            </a:r>
          </a:p>
          <a:p>
            <a:r>
              <a:rPr lang="en-CA" sz="2800" smtClean="0"/>
              <a:t>Has a number of provisions that impact on the use of media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CA" dirty="0" smtClean="0">
                <a:solidFill>
                  <a:schemeClr val="tx2">
                    <a:satMod val="130000"/>
                  </a:schemeClr>
                </a:solidFill>
              </a:rPr>
              <a:t>Bill C-11:</a:t>
            </a:r>
            <a:br>
              <a:rPr lang="en-CA" dirty="0" smtClean="0">
                <a:solidFill>
                  <a:schemeClr val="tx2">
                    <a:satMod val="130000"/>
                  </a:schemeClr>
                </a:solidFill>
              </a:rPr>
            </a:br>
            <a:r>
              <a:rPr lang="en-CA" dirty="0" smtClean="0">
                <a:solidFill>
                  <a:schemeClr val="tx2">
                    <a:satMod val="130000"/>
                  </a:schemeClr>
                </a:solidFill>
              </a:rPr>
              <a:t>Fair Dealing expanded</a:t>
            </a:r>
            <a:endParaRPr lang="en-CA" dirty="0">
              <a:solidFill>
                <a:schemeClr val="tx2">
                  <a:satMod val="130000"/>
                </a:schemeClr>
              </a:solidFill>
            </a:endParaRPr>
          </a:p>
        </p:txBody>
      </p:sp>
      <p:sp>
        <p:nvSpPr>
          <p:cNvPr id="3" name="Content Placeholder 2"/>
          <p:cNvSpPr>
            <a:spLocks noGrp="1"/>
          </p:cNvSpPr>
          <p:nvPr>
            <p:ph idx="1"/>
          </p:nvPr>
        </p:nvSpPr>
        <p:spPr>
          <a:xfrm>
            <a:off x="1435100" y="1844675"/>
            <a:ext cx="7499350" cy="4403725"/>
          </a:xfrm>
        </p:spPr>
        <p:txBody>
          <a:bodyPr>
            <a:normAutofit fontScale="92500" lnSpcReduction="20000"/>
          </a:bodyPr>
          <a:lstStyle/>
          <a:p>
            <a:pPr marL="365760" indent="-283464" fontAlgn="auto">
              <a:spcAft>
                <a:spcPts val="0"/>
              </a:spcAft>
              <a:buFont typeface="Wingdings 2"/>
              <a:buChar char=""/>
              <a:defRPr/>
            </a:pPr>
            <a:r>
              <a:rPr lang="en-CA" dirty="0" smtClean="0"/>
              <a:t>Fair Dealing is redefined to include new categories</a:t>
            </a:r>
          </a:p>
          <a:p>
            <a:pPr marL="365760" indent="-283464" fontAlgn="auto">
              <a:spcAft>
                <a:spcPts val="0"/>
              </a:spcAft>
              <a:buFont typeface="Wingdings 2"/>
              <a:buChar char=""/>
              <a:defRPr/>
            </a:pPr>
            <a:r>
              <a:rPr lang="en-CA" dirty="0" smtClean="0"/>
              <a:t>“Fair Dealing for the purpose of research, private study, education, parody or satire does not infringe copyright” (29)</a:t>
            </a:r>
          </a:p>
          <a:p>
            <a:pPr marL="365760" indent="-283464" fontAlgn="auto">
              <a:spcAft>
                <a:spcPts val="0"/>
              </a:spcAft>
              <a:buFont typeface="Wingdings 2"/>
              <a:buChar char=""/>
              <a:defRPr/>
            </a:pPr>
            <a:r>
              <a:rPr lang="en-CA" dirty="0" smtClean="0"/>
              <a:t>Criticism and review, and news reporting are retained in separate sections</a:t>
            </a:r>
          </a:p>
          <a:p>
            <a:pPr marL="365760" indent="-283464" fontAlgn="auto">
              <a:spcAft>
                <a:spcPts val="0"/>
              </a:spcAft>
              <a:buFont typeface="Wingdings 2"/>
              <a:buChar char=""/>
              <a:defRPr/>
            </a:pPr>
            <a:r>
              <a:rPr lang="en-CA" dirty="0" smtClean="0"/>
              <a:t>Education is not defined, but given the wording in other clauses, likely to be limited to formal, classroom or distance with CMS, settings</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922337"/>
          </a:xfrm>
        </p:spPr>
        <p:txBody>
          <a:bodyPr>
            <a:noAutofit/>
          </a:bodyPr>
          <a:lstStyle/>
          <a:p>
            <a:pPr fontAlgn="auto">
              <a:spcAft>
                <a:spcPts val="0"/>
              </a:spcAft>
              <a:defRPr/>
            </a:pPr>
            <a:r>
              <a:rPr lang="en-CA" sz="3600" dirty="0" smtClean="0">
                <a:solidFill>
                  <a:schemeClr val="tx2">
                    <a:satMod val="130000"/>
                  </a:schemeClr>
                </a:solidFill>
              </a:rPr>
              <a:t>Bill C-11and Media: </a:t>
            </a:r>
            <a:br>
              <a:rPr lang="en-CA" sz="3600" dirty="0" smtClean="0">
                <a:solidFill>
                  <a:schemeClr val="tx2">
                    <a:satMod val="130000"/>
                  </a:schemeClr>
                </a:solidFill>
              </a:rPr>
            </a:br>
            <a:r>
              <a:rPr lang="en-CA" sz="3600" dirty="0" smtClean="0">
                <a:solidFill>
                  <a:schemeClr val="tx2">
                    <a:satMod val="130000"/>
                  </a:schemeClr>
                </a:solidFill>
              </a:rPr>
              <a:t>Public Performance Rights</a:t>
            </a:r>
            <a:endParaRPr lang="en-CA" sz="3600" dirty="0">
              <a:solidFill>
                <a:schemeClr val="tx2">
                  <a:satMod val="130000"/>
                </a:schemeClr>
              </a:solidFill>
            </a:endParaRPr>
          </a:p>
        </p:txBody>
      </p:sp>
      <p:sp>
        <p:nvSpPr>
          <p:cNvPr id="3" name="Content Placeholder 2"/>
          <p:cNvSpPr>
            <a:spLocks noGrp="1"/>
          </p:cNvSpPr>
          <p:nvPr>
            <p:ph idx="1"/>
          </p:nvPr>
        </p:nvSpPr>
        <p:spPr/>
        <p:txBody>
          <a:bodyPr>
            <a:normAutofit fontScale="85000" lnSpcReduction="10000"/>
          </a:bodyPr>
          <a:lstStyle/>
          <a:p>
            <a:pPr marL="365760" indent="-283464" fontAlgn="auto">
              <a:spcAft>
                <a:spcPts val="0"/>
              </a:spcAft>
              <a:buFont typeface="Wingdings 2"/>
              <a:buChar char=""/>
              <a:defRPr/>
            </a:pPr>
            <a:r>
              <a:rPr lang="en-CA" dirty="0" smtClean="0"/>
              <a:t>A legal cinematographic work can be performed in public on the premises of an educational institution, for educational purposes, before an audience primarily of students (29.5)</a:t>
            </a:r>
          </a:p>
          <a:p>
            <a:pPr marL="365760" indent="-283464" fontAlgn="auto">
              <a:spcAft>
                <a:spcPts val="0"/>
              </a:spcAft>
              <a:buFont typeface="Wingdings 2"/>
              <a:buChar char=""/>
              <a:defRPr/>
            </a:pPr>
            <a:r>
              <a:rPr lang="en-CA" dirty="0" smtClean="0"/>
              <a:t>Off-air recordings of news or commentary can be shown to students for educational purposes, on the premises of an educational institution (29.6)</a:t>
            </a:r>
          </a:p>
          <a:p>
            <a:pPr marL="365760" indent="-283464" fontAlgn="auto">
              <a:spcAft>
                <a:spcPts val="0"/>
              </a:spcAft>
              <a:buFont typeface="Wingdings 2"/>
              <a:buChar char=""/>
              <a:defRPr/>
            </a:pPr>
            <a:r>
              <a:rPr lang="en-CA" dirty="0" smtClean="0"/>
              <a:t>These sections appear to remove the need for PPR for classroom use</a:t>
            </a:r>
          </a:p>
          <a:p>
            <a:pPr marL="365760" indent="-283464" fontAlgn="auto">
              <a:spcAft>
                <a:spcPts val="0"/>
              </a:spcAft>
              <a:buFont typeface="Wingdings 2"/>
              <a:buChar char=""/>
              <a:defRPr/>
            </a:pPr>
            <a:r>
              <a:rPr lang="en-CA" dirty="0" smtClean="0"/>
              <a:t>Do not apply to performances for non-educational purposes elsewhere in the institution</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CA" sz="3600" dirty="0" smtClean="0">
                <a:solidFill>
                  <a:schemeClr val="tx2">
                    <a:satMod val="130000"/>
                  </a:schemeClr>
                </a:solidFill>
              </a:rPr>
              <a:t>Bill C-11and Media: </a:t>
            </a:r>
            <a:br>
              <a:rPr lang="en-CA" sz="3600" dirty="0" smtClean="0">
                <a:solidFill>
                  <a:schemeClr val="tx2">
                    <a:satMod val="130000"/>
                  </a:schemeClr>
                </a:solidFill>
              </a:rPr>
            </a:br>
            <a:r>
              <a:rPr lang="en-CA" sz="3600" dirty="0" smtClean="0">
                <a:solidFill>
                  <a:schemeClr val="tx2">
                    <a:satMod val="130000"/>
                  </a:schemeClr>
                </a:solidFill>
              </a:rPr>
              <a:t>Format changes</a:t>
            </a:r>
            <a:endParaRPr lang="en-CA" sz="3600" dirty="0">
              <a:solidFill>
                <a:schemeClr val="tx2">
                  <a:satMod val="130000"/>
                </a:schemeClr>
              </a:solidFill>
            </a:endParaRPr>
          </a:p>
        </p:txBody>
      </p:sp>
      <p:sp>
        <p:nvSpPr>
          <p:cNvPr id="3" name="Content Placeholder 2"/>
          <p:cNvSpPr>
            <a:spLocks noGrp="1"/>
          </p:cNvSpPr>
          <p:nvPr>
            <p:ph idx="1"/>
          </p:nvPr>
        </p:nvSpPr>
        <p:spPr>
          <a:xfrm>
            <a:off x="1435100" y="1700213"/>
            <a:ext cx="7499350" cy="4548187"/>
          </a:xfrm>
        </p:spPr>
        <p:txBody>
          <a:bodyPr>
            <a:normAutofit fontScale="92500" lnSpcReduction="20000"/>
          </a:bodyPr>
          <a:lstStyle/>
          <a:p>
            <a:pPr marL="365760" indent="-283464" fontAlgn="auto">
              <a:spcAft>
                <a:spcPts val="0"/>
              </a:spcAft>
              <a:buFont typeface="Wingdings 2"/>
              <a:buChar char=""/>
              <a:defRPr/>
            </a:pPr>
            <a:r>
              <a:rPr lang="en-CA" sz="3000" dirty="0" smtClean="0"/>
              <a:t>Educational institutions can reproduce a work or do whatever is necessary in order to display it on their premises for educational purposes, provided the work is legal and is not commercially available in the display format (29.4)</a:t>
            </a:r>
          </a:p>
          <a:p>
            <a:pPr marL="365760" indent="-283464" fontAlgn="auto">
              <a:spcAft>
                <a:spcPts val="0"/>
              </a:spcAft>
              <a:buFont typeface="Wingdings 2"/>
              <a:buChar char=""/>
              <a:defRPr/>
            </a:pPr>
            <a:r>
              <a:rPr lang="en-CA" sz="3000" dirty="0" smtClean="0"/>
              <a:t>Libraries, archives and museums may make a copy of a work in an alternative format, if the person responsible ‘considers’ that the original format is obsolete or becoming obsolete (30.1)</a:t>
            </a:r>
          </a:p>
          <a:p>
            <a:pPr marL="365760" indent="-283464" fontAlgn="auto">
              <a:spcAft>
                <a:spcPts val="0"/>
              </a:spcAft>
              <a:buFont typeface="Wingdings 2"/>
              <a:buChar char=""/>
              <a:defRPr/>
            </a:pPr>
            <a:r>
              <a:rPr lang="en-CA" sz="3000" dirty="0" smtClean="0"/>
              <a:t>Latter provision only applies to libraries, archives and museums, not faculty</a:t>
            </a:r>
          </a:p>
          <a:p>
            <a:pPr marL="365760" indent="-283464" fontAlgn="auto">
              <a:spcAft>
                <a:spcPts val="0"/>
              </a:spcAft>
              <a:buFont typeface="Wingdings 2"/>
              <a:buChar char=""/>
              <a:defRPr/>
            </a:pPr>
            <a:endParaRPr lang="en-CA" dirty="0" smtClean="0"/>
          </a:p>
          <a:p>
            <a:pPr marL="365760" indent="-283464" fontAlgn="auto">
              <a:spcAft>
                <a:spcPts val="0"/>
              </a:spcAft>
              <a:buFont typeface="Wingdings 2"/>
              <a:buChar char=""/>
              <a:defRPr/>
            </a:pP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CA" sz="3600" dirty="0" smtClean="0">
                <a:solidFill>
                  <a:schemeClr val="tx2">
                    <a:satMod val="130000"/>
                  </a:schemeClr>
                </a:solidFill>
              </a:rPr>
              <a:t>Bill C-11 and Media:  </a:t>
            </a:r>
            <a:br>
              <a:rPr lang="en-CA" sz="3600" dirty="0" smtClean="0">
                <a:solidFill>
                  <a:schemeClr val="tx2">
                    <a:satMod val="130000"/>
                  </a:schemeClr>
                </a:solidFill>
              </a:rPr>
            </a:br>
            <a:r>
              <a:rPr lang="en-CA" sz="3600" dirty="0" smtClean="0">
                <a:solidFill>
                  <a:schemeClr val="tx2">
                    <a:satMod val="130000"/>
                  </a:schemeClr>
                </a:solidFill>
              </a:rPr>
              <a:t>Videos available on the Internet</a:t>
            </a:r>
            <a:endParaRPr lang="en-CA" sz="3600" dirty="0">
              <a:solidFill>
                <a:schemeClr val="tx2">
                  <a:satMod val="130000"/>
                </a:schemeClr>
              </a:solidFill>
            </a:endParaRPr>
          </a:p>
        </p:txBody>
      </p:sp>
      <p:sp>
        <p:nvSpPr>
          <p:cNvPr id="28674" name="Content Placeholder 2"/>
          <p:cNvSpPr>
            <a:spLocks noGrp="1"/>
          </p:cNvSpPr>
          <p:nvPr>
            <p:ph idx="1"/>
          </p:nvPr>
        </p:nvSpPr>
        <p:spPr>
          <a:xfrm>
            <a:off x="1435100" y="1484313"/>
            <a:ext cx="7499350" cy="4764087"/>
          </a:xfrm>
        </p:spPr>
        <p:txBody>
          <a:bodyPr/>
          <a:lstStyle/>
          <a:p>
            <a:r>
              <a:rPr lang="en-CA" sz="2800" smtClean="0"/>
              <a:t>Works available on the internet can be reproduced, sent over the internet to students, and performed in public before students, provided it is for an educational purpose (30.04)</a:t>
            </a:r>
          </a:p>
          <a:p>
            <a:r>
              <a:rPr lang="en-CA" sz="2800" smtClean="0"/>
              <a:t>Full citations must be supplied</a:t>
            </a:r>
          </a:p>
          <a:p>
            <a:r>
              <a:rPr lang="en-CA" sz="2800" smtClean="0"/>
              <a:t>Work must have been legally uploaded</a:t>
            </a:r>
          </a:p>
          <a:p>
            <a:r>
              <a:rPr lang="en-CA" sz="2800" smtClean="0"/>
              <a:t>Does not apply if there is an express prohibition stated on the site</a:t>
            </a:r>
          </a:p>
          <a:p>
            <a:r>
              <a:rPr lang="en-CA" sz="2800" smtClean="0"/>
              <a:t>Does not apply if there is a digital lock on the work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CA" dirty="0" smtClean="0">
                <a:solidFill>
                  <a:schemeClr val="tx2">
                    <a:satMod val="130000"/>
                  </a:schemeClr>
                </a:solidFill>
              </a:rPr>
              <a:t>Bill C-11: Uploading video to a CMS</a:t>
            </a:r>
            <a:endParaRPr lang="en-CA"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10000"/>
          </a:bodyPr>
          <a:lstStyle/>
          <a:p>
            <a:pPr marL="365760" indent="-283464" fontAlgn="auto">
              <a:spcAft>
                <a:spcPts val="0"/>
              </a:spcAft>
              <a:buFont typeface="Wingdings 2"/>
              <a:buChar char=""/>
              <a:defRPr/>
            </a:pPr>
            <a:r>
              <a:rPr lang="en-CA" dirty="0" smtClean="0"/>
              <a:t>An educational institution or a person acting under its authority can upload a legal video to a CMS as part of a lesson to be transmitted to students enrolled in a course</a:t>
            </a:r>
          </a:p>
          <a:p>
            <a:pPr marL="365760" indent="-283464" fontAlgn="auto">
              <a:spcAft>
                <a:spcPts val="0"/>
              </a:spcAft>
              <a:buFont typeface="Wingdings 2"/>
              <a:buChar char=""/>
              <a:defRPr/>
            </a:pPr>
            <a:r>
              <a:rPr lang="en-CA" dirty="0" smtClean="0"/>
              <a:t>For educational purposes only</a:t>
            </a:r>
          </a:p>
          <a:p>
            <a:pPr marL="365760" indent="-283464" fontAlgn="auto">
              <a:spcAft>
                <a:spcPts val="0"/>
              </a:spcAft>
              <a:buFont typeface="Wingdings 2"/>
              <a:buChar char=""/>
              <a:defRPr/>
            </a:pPr>
            <a:r>
              <a:rPr lang="en-CA" dirty="0" smtClean="0"/>
              <a:t>Section 30.01, which allows lessons to be transmitted to students in a course, also requires that all copies of the lesson and all parts of it be destroyed 30 days after the end of the course </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993775"/>
          </a:xfrm>
        </p:spPr>
        <p:txBody>
          <a:bodyPr>
            <a:noAutofit/>
          </a:bodyPr>
          <a:lstStyle/>
          <a:p>
            <a:pPr fontAlgn="auto">
              <a:spcAft>
                <a:spcPts val="0"/>
              </a:spcAft>
              <a:defRPr/>
            </a:pPr>
            <a:r>
              <a:rPr lang="en-CA" sz="3600" dirty="0" smtClean="0">
                <a:solidFill>
                  <a:schemeClr val="tx2">
                    <a:satMod val="130000"/>
                  </a:schemeClr>
                </a:solidFill>
              </a:rPr>
              <a:t>Bill C-11: </a:t>
            </a:r>
            <a:br>
              <a:rPr lang="en-CA" sz="3600" dirty="0" smtClean="0">
                <a:solidFill>
                  <a:schemeClr val="tx2">
                    <a:satMod val="130000"/>
                  </a:schemeClr>
                </a:solidFill>
              </a:rPr>
            </a:br>
            <a:r>
              <a:rPr lang="en-CA" sz="3600" dirty="0" smtClean="0">
                <a:solidFill>
                  <a:schemeClr val="tx2">
                    <a:satMod val="130000"/>
                  </a:schemeClr>
                </a:solidFill>
              </a:rPr>
              <a:t>Technological Protection Measures</a:t>
            </a:r>
            <a:endParaRPr lang="en-CA" sz="3600" dirty="0">
              <a:solidFill>
                <a:schemeClr val="tx2">
                  <a:satMod val="130000"/>
                </a:schemeClr>
              </a:solidFill>
            </a:endParaRPr>
          </a:p>
        </p:txBody>
      </p:sp>
      <p:sp>
        <p:nvSpPr>
          <p:cNvPr id="3" name="Content Placeholder 2"/>
          <p:cNvSpPr>
            <a:spLocks noGrp="1"/>
          </p:cNvSpPr>
          <p:nvPr>
            <p:ph idx="1"/>
          </p:nvPr>
        </p:nvSpPr>
        <p:spPr/>
        <p:txBody>
          <a:bodyPr>
            <a:normAutofit fontScale="85000" lnSpcReduction="20000"/>
          </a:bodyPr>
          <a:lstStyle/>
          <a:p>
            <a:pPr marL="365760" indent="-283464" fontAlgn="auto">
              <a:spcAft>
                <a:spcPts val="0"/>
              </a:spcAft>
              <a:buFont typeface="Wingdings 2"/>
              <a:buChar char=""/>
              <a:defRPr/>
            </a:pPr>
            <a:r>
              <a:rPr lang="en-CA" dirty="0" smtClean="0"/>
              <a:t>Bill C-11 expressly protects Technological Protection Measures (TPMs), also known as Digital Locks, and makes it illegal to circumvent them for any purpose</a:t>
            </a:r>
          </a:p>
          <a:p>
            <a:pPr marL="365760" indent="-283464" fontAlgn="auto">
              <a:spcAft>
                <a:spcPts val="0"/>
              </a:spcAft>
              <a:buFont typeface="Wingdings 2"/>
              <a:buChar char=""/>
              <a:defRPr/>
            </a:pPr>
            <a:r>
              <a:rPr lang="en-CA" dirty="0" smtClean="0"/>
              <a:t>The manufacture, sale, and distribution of devices for circumventing TPMs will be illegal</a:t>
            </a:r>
          </a:p>
          <a:p>
            <a:pPr marL="365760" indent="-283464" fontAlgn="auto">
              <a:spcAft>
                <a:spcPts val="0"/>
              </a:spcAft>
              <a:buFont typeface="Wingdings 2"/>
              <a:buChar char=""/>
              <a:defRPr/>
            </a:pPr>
            <a:r>
              <a:rPr lang="en-CA" dirty="0" smtClean="0"/>
              <a:t>The offering of any services to the public intended to facilitate the circumvention of TPMs will be illegal</a:t>
            </a:r>
          </a:p>
          <a:p>
            <a:pPr marL="365760" indent="-283464" fontAlgn="auto">
              <a:spcAft>
                <a:spcPts val="0"/>
              </a:spcAft>
              <a:buFont typeface="Wingdings 2"/>
              <a:buChar char=""/>
              <a:defRPr/>
            </a:pPr>
            <a:r>
              <a:rPr lang="en-CA" dirty="0" smtClean="0"/>
              <a:t>Provisions will apply even if the purpose for circumventing a digital lock is completely legal</a:t>
            </a:r>
          </a:p>
          <a:p>
            <a:pPr marL="365760" indent="-283464" fontAlgn="auto">
              <a:spcAft>
                <a:spcPts val="0"/>
              </a:spcAft>
              <a:buFont typeface="Wingdings 2"/>
              <a:buChar char=""/>
              <a:defRPr/>
            </a:pPr>
            <a:r>
              <a:rPr lang="en-CA" dirty="0" smtClean="0"/>
              <a:t>TPMs trump fair dealing and all exceptions</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CA" dirty="0" smtClean="0">
                <a:solidFill>
                  <a:schemeClr val="tx2">
                    <a:satMod val="130000"/>
                  </a:schemeClr>
                </a:solidFill>
              </a:rPr>
              <a:t>Conclusions</a:t>
            </a:r>
            <a:endParaRPr lang="en-CA"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10000"/>
          </a:bodyPr>
          <a:lstStyle/>
          <a:p>
            <a:pPr marL="365760" indent="-283464" fontAlgn="auto">
              <a:spcAft>
                <a:spcPts val="0"/>
              </a:spcAft>
              <a:buFont typeface="Wingdings 2"/>
              <a:buChar char=""/>
              <a:defRPr/>
            </a:pPr>
            <a:r>
              <a:rPr lang="en-CA" dirty="0" smtClean="0"/>
              <a:t>???</a:t>
            </a:r>
          </a:p>
          <a:p>
            <a:pPr marL="365760" indent="-283464" fontAlgn="auto">
              <a:spcAft>
                <a:spcPts val="0"/>
              </a:spcAft>
              <a:buFont typeface="Wingdings 2"/>
              <a:buChar char=""/>
              <a:defRPr/>
            </a:pPr>
            <a:r>
              <a:rPr lang="en-CA" dirty="0" smtClean="0"/>
              <a:t>Various issues will have to be clarified including the definition of ‘Education’</a:t>
            </a:r>
          </a:p>
          <a:p>
            <a:pPr marL="365760" indent="-283464" fontAlgn="auto">
              <a:spcAft>
                <a:spcPts val="0"/>
              </a:spcAft>
              <a:buFont typeface="Wingdings 2"/>
              <a:buChar char=""/>
              <a:defRPr/>
            </a:pPr>
            <a:r>
              <a:rPr lang="en-CA" dirty="0" smtClean="0"/>
              <a:t>Application of Technological Protection Measures will have to be worked out</a:t>
            </a:r>
          </a:p>
          <a:p>
            <a:pPr marL="365760" indent="-283464" fontAlgn="auto">
              <a:spcAft>
                <a:spcPts val="0"/>
              </a:spcAft>
              <a:buFont typeface="Wingdings 2"/>
              <a:buChar char=""/>
              <a:defRPr/>
            </a:pPr>
            <a:r>
              <a:rPr lang="en-CA" dirty="0" smtClean="0"/>
              <a:t>Supreme Court decisions which may impact on the Bill are pending</a:t>
            </a:r>
          </a:p>
          <a:p>
            <a:pPr marL="365760" indent="-283464" fontAlgn="auto">
              <a:spcAft>
                <a:spcPts val="0"/>
              </a:spcAft>
              <a:buFont typeface="Wingdings 2"/>
              <a:buChar char=""/>
              <a:defRPr/>
            </a:pPr>
            <a:r>
              <a:rPr lang="en-CA" dirty="0" smtClean="0"/>
              <a:t>Bill still has to go through 3</a:t>
            </a:r>
            <a:r>
              <a:rPr lang="en-CA" baseline="30000" dirty="0" smtClean="0"/>
              <a:t>rd</a:t>
            </a:r>
            <a:r>
              <a:rPr lang="en-CA" dirty="0" smtClean="0"/>
              <a:t> Reading </a:t>
            </a:r>
          </a:p>
          <a:p>
            <a:pPr marL="365760" indent="-283464" fontAlgn="auto">
              <a:spcAft>
                <a:spcPts val="0"/>
              </a:spcAft>
              <a:buFont typeface="Wingdings 2"/>
              <a:buChar char=""/>
              <a:defRPr/>
            </a:pPr>
            <a:r>
              <a:rPr lang="en-CA" dirty="0" smtClean="0"/>
              <a:t>There is much promise in Bill C-11 for media, but also much uncertainty</a:t>
            </a:r>
          </a:p>
          <a:p>
            <a:pPr marL="365760" indent="-283464" fontAlgn="auto">
              <a:spcAft>
                <a:spcPts val="0"/>
              </a:spcAft>
              <a:buFont typeface="Wingdings 2"/>
              <a:buNone/>
              <a:defRPr/>
            </a:pPr>
            <a:endParaRPr lang="en-CA"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CA" dirty="0" smtClean="0">
                <a:solidFill>
                  <a:schemeClr val="tx2">
                    <a:satMod val="130000"/>
                  </a:schemeClr>
                </a:solidFill>
              </a:rPr>
              <a:t>Setting the Scene: </a:t>
            </a:r>
            <a:br>
              <a:rPr lang="en-CA" dirty="0" smtClean="0">
                <a:solidFill>
                  <a:schemeClr val="tx2">
                    <a:satMod val="130000"/>
                  </a:schemeClr>
                </a:solidFill>
              </a:rPr>
            </a:br>
            <a:r>
              <a:rPr lang="en-CA" dirty="0" smtClean="0">
                <a:solidFill>
                  <a:schemeClr val="tx2">
                    <a:satMod val="130000"/>
                  </a:schemeClr>
                </a:solidFill>
              </a:rPr>
              <a:t>Definition of Copyright</a:t>
            </a:r>
            <a:endParaRPr lang="en-CA" dirty="0">
              <a:solidFill>
                <a:schemeClr val="tx2">
                  <a:satMod val="130000"/>
                </a:schemeClr>
              </a:solidFill>
            </a:endParaRPr>
          </a:p>
        </p:txBody>
      </p:sp>
      <p:sp>
        <p:nvSpPr>
          <p:cNvPr id="15362" name="Content Placeholder 2"/>
          <p:cNvSpPr>
            <a:spLocks noGrp="1"/>
          </p:cNvSpPr>
          <p:nvPr>
            <p:ph idx="1"/>
          </p:nvPr>
        </p:nvSpPr>
        <p:spPr>
          <a:xfrm>
            <a:off x="1435100" y="1844675"/>
            <a:ext cx="7499350" cy="4403725"/>
          </a:xfrm>
        </p:spPr>
        <p:txBody>
          <a:bodyPr/>
          <a:lstStyle/>
          <a:p>
            <a:r>
              <a:rPr lang="en-CA" sz="2800" smtClean="0"/>
              <a:t>The sole and exclusive right to allow others to publish, adapt, reproduce and to perform in public a literary or artistic work for any purpose</a:t>
            </a:r>
          </a:p>
          <a:p>
            <a:r>
              <a:rPr lang="en-CA" sz="2800" smtClean="0"/>
              <a:t>Applies to all formats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CA" dirty="0" smtClean="0">
                <a:solidFill>
                  <a:schemeClr val="tx2">
                    <a:satMod val="130000"/>
                  </a:schemeClr>
                </a:solidFill>
              </a:rPr>
              <a:t>Setting the Scene: </a:t>
            </a:r>
            <a:br>
              <a:rPr lang="en-CA" dirty="0" smtClean="0">
                <a:solidFill>
                  <a:schemeClr val="tx2">
                    <a:satMod val="130000"/>
                  </a:schemeClr>
                </a:solidFill>
              </a:rPr>
            </a:br>
            <a:r>
              <a:rPr lang="en-CA" dirty="0" smtClean="0">
                <a:solidFill>
                  <a:schemeClr val="tx2">
                    <a:satMod val="130000"/>
                  </a:schemeClr>
                </a:solidFill>
              </a:rPr>
              <a:t>Fair Dealing</a:t>
            </a:r>
            <a:endParaRPr lang="en-CA" dirty="0">
              <a:solidFill>
                <a:schemeClr val="tx2">
                  <a:satMod val="130000"/>
                </a:schemeClr>
              </a:solidFill>
            </a:endParaRPr>
          </a:p>
        </p:txBody>
      </p:sp>
      <p:sp>
        <p:nvSpPr>
          <p:cNvPr id="16386" name="Content Placeholder 2"/>
          <p:cNvSpPr>
            <a:spLocks noGrp="1"/>
          </p:cNvSpPr>
          <p:nvPr>
            <p:ph idx="1"/>
          </p:nvPr>
        </p:nvSpPr>
        <p:spPr>
          <a:xfrm>
            <a:off x="1435100" y="1628775"/>
            <a:ext cx="7499350" cy="4619625"/>
          </a:xfrm>
        </p:spPr>
        <p:txBody>
          <a:bodyPr/>
          <a:lstStyle/>
          <a:p>
            <a:r>
              <a:rPr lang="en-CA" sz="2800" smtClean="0"/>
              <a:t>Term used in Canadian Copyright Act</a:t>
            </a:r>
          </a:p>
          <a:p>
            <a:r>
              <a:rPr lang="en-CA" sz="2800" smtClean="0"/>
              <a:t>Not the same as Fair Use, which is American and much broader</a:t>
            </a:r>
          </a:p>
          <a:p>
            <a:r>
              <a:rPr lang="en-CA" sz="2800" smtClean="0"/>
              <a:t>Allows the copying or use of a work for the purposes of research, private study, criticism, review and news reporting</a:t>
            </a:r>
          </a:p>
          <a:p>
            <a:r>
              <a:rPr lang="en-CA" sz="2800" smtClean="0"/>
              <a:t>Applies to all works</a:t>
            </a:r>
          </a:p>
          <a:p>
            <a:r>
              <a:rPr lang="en-CA" sz="2800" smtClean="0"/>
              <a:t>Subject to limits – tests of fairness must be applied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CA" dirty="0" smtClean="0">
                <a:solidFill>
                  <a:schemeClr val="tx2">
                    <a:satMod val="130000"/>
                  </a:schemeClr>
                </a:solidFill>
              </a:rPr>
              <a:t>Setting the Scene:</a:t>
            </a:r>
            <a:br>
              <a:rPr lang="en-CA" dirty="0" smtClean="0">
                <a:solidFill>
                  <a:schemeClr val="tx2">
                    <a:satMod val="130000"/>
                  </a:schemeClr>
                </a:solidFill>
              </a:rPr>
            </a:br>
            <a:r>
              <a:rPr lang="en-CA" dirty="0" smtClean="0">
                <a:solidFill>
                  <a:schemeClr val="tx2">
                    <a:satMod val="130000"/>
                  </a:schemeClr>
                </a:solidFill>
              </a:rPr>
              <a:t>Tests of Fair Dealing</a:t>
            </a:r>
            <a:endParaRPr lang="en-CA" dirty="0">
              <a:solidFill>
                <a:schemeClr val="tx2">
                  <a:satMod val="130000"/>
                </a:schemeClr>
              </a:solidFill>
            </a:endParaRPr>
          </a:p>
        </p:txBody>
      </p:sp>
      <p:sp>
        <p:nvSpPr>
          <p:cNvPr id="17410" name="Content Placeholder 2"/>
          <p:cNvSpPr>
            <a:spLocks noGrp="1"/>
          </p:cNvSpPr>
          <p:nvPr>
            <p:ph idx="1"/>
          </p:nvPr>
        </p:nvSpPr>
        <p:spPr>
          <a:xfrm>
            <a:off x="1435100" y="1700213"/>
            <a:ext cx="7499350" cy="4548187"/>
          </a:xfrm>
        </p:spPr>
        <p:txBody>
          <a:bodyPr/>
          <a:lstStyle/>
          <a:p>
            <a:r>
              <a:rPr lang="en-CA" sz="2800" smtClean="0"/>
              <a:t>The purpose of the dealing</a:t>
            </a:r>
          </a:p>
          <a:p>
            <a:r>
              <a:rPr lang="en-CA" sz="2800" smtClean="0"/>
              <a:t>The character of the dealing</a:t>
            </a:r>
          </a:p>
          <a:p>
            <a:r>
              <a:rPr lang="en-CA" sz="2800" smtClean="0"/>
              <a:t>The amount of the dealing</a:t>
            </a:r>
          </a:p>
          <a:p>
            <a:r>
              <a:rPr lang="en-CA" sz="2800" smtClean="0"/>
              <a:t>Alternatives to the dealing</a:t>
            </a:r>
          </a:p>
          <a:p>
            <a:r>
              <a:rPr lang="en-CA" sz="2800" smtClean="0"/>
              <a:t>The nature of the work</a:t>
            </a:r>
          </a:p>
          <a:p>
            <a:r>
              <a:rPr lang="en-CA" sz="2800" smtClean="0"/>
              <a:t>The effect of the dealing on the work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476250"/>
            <a:ext cx="7499350" cy="1223963"/>
          </a:xfrm>
        </p:spPr>
        <p:txBody>
          <a:bodyPr>
            <a:normAutofit fontScale="90000"/>
          </a:bodyPr>
          <a:lstStyle/>
          <a:p>
            <a:pPr fontAlgn="auto">
              <a:spcAft>
                <a:spcPts val="0"/>
              </a:spcAft>
              <a:defRPr/>
            </a:pPr>
            <a:r>
              <a:rPr lang="en-CA" sz="4900" dirty="0" smtClean="0">
                <a:solidFill>
                  <a:schemeClr val="tx2">
                    <a:satMod val="130000"/>
                  </a:schemeClr>
                </a:solidFill>
              </a:rPr>
              <a:t>Setting the Scene </a:t>
            </a:r>
            <a:r>
              <a:rPr lang="en-CA" dirty="0" smtClean="0">
                <a:solidFill>
                  <a:schemeClr val="tx2">
                    <a:satMod val="130000"/>
                  </a:schemeClr>
                </a:solidFill>
              </a:rPr>
              <a:t>: </a:t>
            </a:r>
            <a:br>
              <a:rPr lang="en-CA" dirty="0" smtClean="0">
                <a:solidFill>
                  <a:schemeClr val="tx2">
                    <a:satMod val="130000"/>
                  </a:schemeClr>
                </a:solidFill>
              </a:rPr>
            </a:br>
            <a:r>
              <a:rPr lang="en-CA" dirty="0" smtClean="0">
                <a:solidFill>
                  <a:schemeClr val="tx2">
                    <a:satMod val="130000"/>
                  </a:schemeClr>
                </a:solidFill>
              </a:rPr>
              <a:t>Media under the Copyright Act</a:t>
            </a:r>
            <a:endParaRPr lang="en-CA" dirty="0">
              <a:solidFill>
                <a:schemeClr val="tx2">
                  <a:satMod val="130000"/>
                </a:schemeClr>
              </a:solidFill>
            </a:endParaRPr>
          </a:p>
        </p:txBody>
      </p:sp>
      <p:sp>
        <p:nvSpPr>
          <p:cNvPr id="18434" name="Content Placeholder 2"/>
          <p:cNvSpPr>
            <a:spLocks noGrp="1"/>
          </p:cNvSpPr>
          <p:nvPr>
            <p:ph idx="1"/>
          </p:nvPr>
        </p:nvSpPr>
        <p:spPr>
          <a:xfrm>
            <a:off x="1435100" y="1916113"/>
            <a:ext cx="7499350" cy="4332287"/>
          </a:xfrm>
        </p:spPr>
        <p:txBody>
          <a:bodyPr/>
          <a:lstStyle/>
          <a:p>
            <a:r>
              <a:rPr lang="en-CA" smtClean="0"/>
              <a:t>Public Performance Rights</a:t>
            </a:r>
          </a:p>
          <a:p>
            <a:pPr lvl="1">
              <a:buFont typeface="Arial" charset="0"/>
              <a:buChar char="•"/>
            </a:pPr>
            <a:r>
              <a:rPr lang="en-CA" smtClean="0"/>
              <a:t>Classroom use</a:t>
            </a:r>
          </a:p>
          <a:p>
            <a:pPr lvl="1">
              <a:buFont typeface="Arial" charset="0"/>
              <a:buChar char="•"/>
            </a:pPr>
            <a:r>
              <a:rPr lang="en-CA" smtClean="0"/>
              <a:t>Elsewhere on Campus</a:t>
            </a:r>
          </a:p>
          <a:p>
            <a:r>
              <a:rPr lang="en-CA" smtClean="0"/>
              <a:t>Format changes – eg VHS to DVD</a:t>
            </a:r>
          </a:p>
          <a:p>
            <a:r>
              <a:rPr lang="en-CA" smtClean="0"/>
              <a:t>Showing video available on the internet in the classroom – eg YouTube</a:t>
            </a:r>
          </a:p>
          <a:p>
            <a:r>
              <a:rPr lang="en-CA" smtClean="0"/>
              <a:t>Uploading video to or providing links in a course management system</a:t>
            </a:r>
          </a:p>
          <a:p>
            <a:pPr>
              <a:buFont typeface="Wingdings 2" pitchFamily="18" charset="2"/>
              <a:buNone/>
            </a:pPr>
            <a:endParaRPr lang="en-CA" smtClean="0"/>
          </a:p>
          <a:p>
            <a:pPr>
              <a:buFont typeface="Wingdings 2" pitchFamily="18" charset="2"/>
              <a:buNone/>
            </a:pPr>
            <a:endParaRPr lang="en-CA" smtClean="0"/>
          </a:p>
          <a:p>
            <a:endParaRPr lang="en-CA" smtClean="0"/>
          </a:p>
          <a:p>
            <a:endParaRPr lang="en-CA"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CA" dirty="0" smtClean="0">
                <a:solidFill>
                  <a:schemeClr val="tx2">
                    <a:satMod val="130000"/>
                  </a:schemeClr>
                </a:solidFill>
              </a:rPr>
              <a:t>Setting the Scene for Media (cont) : </a:t>
            </a:r>
            <a:endParaRPr lang="en-CA" dirty="0">
              <a:solidFill>
                <a:schemeClr val="tx2">
                  <a:satMod val="130000"/>
                </a:schemeClr>
              </a:solidFill>
            </a:endParaRPr>
          </a:p>
        </p:txBody>
      </p:sp>
      <p:sp>
        <p:nvSpPr>
          <p:cNvPr id="3" name="Content Placeholder 2"/>
          <p:cNvSpPr>
            <a:spLocks noGrp="1"/>
          </p:cNvSpPr>
          <p:nvPr>
            <p:ph idx="1"/>
          </p:nvPr>
        </p:nvSpPr>
        <p:spPr>
          <a:xfrm>
            <a:off x="1435100" y="1484313"/>
            <a:ext cx="7499350" cy="4764087"/>
          </a:xfrm>
        </p:spPr>
        <p:txBody>
          <a:bodyPr>
            <a:normAutofit lnSpcReduction="10000"/>
          </a:bodyPr>
          <a:lstStyle/>
          <a:p>
            <a:pPr marL="365760" indent="-283464" fontAlgn="auto">
              <a:spcAft>
                <a:spcPts val="0"/>
              </a:spcAft>
              <a:buFont typeface="Wingdings 2"/>
              <a:buChar char=""/>
              <a:defRPr/>
            </a:pPr>
            <a:r>
              <a:rPr lang="en-CA" dirty="0" smtClean="0"/>
              <a:t>Public Performance Rights </a:t>
            </a:r>
          </a:p>
          <a:p>
            <a:pPr marL="640080" lvl="1" indent="-237744" fontAlgn="auto">
              <a:spcAft>
                <a:spcPts val="0"/>
              </a:spcAft>
              <a:buFont typeface="Verdana"/>
              <a:buChar char="◦"/>
              <a:defRPr/>
            </a:pPr>
            <a:r>
              <a:rPr lang="en-CA" dirty="0" smtClean="0"/>
              <a:t>Required to show video on college and university campuses, whether in the classroom or elsewhere</a:t>
            </a:r>
          </a:p>
          <a:p>
            <a:pPr marL="640080" lvl="1" indent="-237744" fontAlgn="auto">
              <a:spcAft>
                <a:spcPts val="0"/>
              </a:spcAft>
              <a:buFont typeface="Verdana"/>
              <a:buChar char="◦"/>
              <a:defRPr/>
            </a:pPr>
            <a:r>
              <a:rPr lang="en-CA" dirty="0" smtClean="0"/>
              <a:t>Purchased as licenses:</a:t>
            </a:r>
          </a:p>
          <a:p>
            <a:pPr marL="886968" lvl="2" fontAlgn="auto">
              <a:spcAft>
                <a:spcPts val="0"/>
              </a:spcAft>
              <a:buFont typeface="Wingdings 2"/>
              <a:buChar char=""/>
              <a:defRPr/>
            </a:pPr>
            <a:r>
              <a:rPr lang="en-CA" dirty="0" smtClean="0"/>
              <a:t>Campus wide licenses, such as the Feature Film licenses</a:t>
            </a:r>
          </a:p>
          <a:p>
            <a:pPr marL="886968" lvl="2" fontAlgn="auto">
              <a:spcAft>
                <a:spcPts val="0"/>
              </a:spcAft>
              <a:buFont typeface="Wingdings 2"/>
              <a:buChar char=""/>
              <a:defRPr/>
            </a:pPr>
            <a:r>
              <a:rPr lang="en-CA" dirty="0" smtClean="0"/>
              <a:t>Distributor specific licenses, such as NFB, Films Media Group, Alexander Street Press</a:t>
            </a:r>
          </a:p>
          <a:p>
            <a:pPr marL="886968" lvl="2" fontAlgn="auto">
              <a:spcAft>
                <a:spcPts val="0"/>
              </a:spcAft>
              <a:buFont typeface="Wingdings 2"/>
              <a:buChar char=""/>
              <a:defRPr/>
            </a:pPr>
            <a:r>
              <a:rPr lang="en-CA" dirty="0" smtClean="0"/>
              <a:t>Licenses attached to specific titles, physical objects or streaming</a:t>
            </a:r>
          </a:p>
          <a:p>
            <a:pPr marL="640080" lvl="1" indent="-237744" fontAlgn="auto">
              <a:spcAft>
                <a:spcPts val="0"/>
              </a:spcAft>
              <a:buFont typeface="Verdana"/>
              <a:buChar char="◦"/>
              <a:defRPr/>
            </a:pPr>
            <a:endParaRPr lang="en-CA"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476250"/>
            <a:ext cx="7499350" cy="1081088"/>
          </a:xfrm>
        </p:spPr>
        <p:txBody>
          <a:bodyPr>
            <a:normAutofit fontScale="90000"/>
          </a:bodyPr>
          <a:lstStyle/>
          <a:p>
            <a:pPr fontAlgn="auto">
              <a:spcAft>
                <a:spcPts val="0"/>
              </a:spcAft>
              <a:defRPr/>
            </a:pPr>
            <a:r>
              <a:rPr lang="en-CA" dirty="0" smtClean="0">
                <a:solidFill>
                  <a:schemeClr val="tx2">
                    <a:satMod val="130000"/>
                  </a:schemeClr>
                </a:solidFill>
              </a:rPr>
              <a:t>Setting the Scene for Media (cont) :</a:t>
            </a:r>
            <a:endParaRPr lang="en-CA" dirty="0">
              <a:solidFill>
                <a:schemeClr val="tx2">
                  <a:satMod val="130000"/>
                </a:schemeClr>
              </a:solidFill>
            </a:endParaRPr>
          </a:p>
        </p:txBody>
      </p:sp>
      <p:sp>
        <p:nvSpPr>
          <p:cNvPr id="21506" name="Content Placeholder 2"/>
          <p:cNvSpPr>
            <a:spLocks noGrp="1"/>
          </p:cNvSpPr>
          <p:nvPr>
            <p:ph idx="1"/>
          </p:nvPr>
        </p:nvSpPr>
        <p:spPr>
          <a:xfrm>
            <a:off x="1435100" y="1700213"/>
            <a:ext cx="7499350" cy="4548187"/>
          </a:xfrm>
        </p:spPr>
        <p:txBody>
          <a:bodyPr/>
          <a:lstStyle/>
          <a:p>
            <a:r>
              <a:rPr lang="en-CA" smtClean="0"/>
              <a:t>Format changes, such as VHS to DVD:</a:t>
            </a:r>
          </a:p>
          <a:p>
            <a:pPr lvl="1"/>
            <a:r>
              <a:rPr lang="en-CA" smtClean="0"/>
              <a:t>Under current law, allowed if the format is obsolete</a:t>
            </a:r>
          </a:p>
          <a:p>
            <a:pPr lvl="1"/>
            <a:r>
              <a:rPr lang="en-CA" smtClean="0"/>
              <a:t>Hard to tell when a format does become obsolete – when the equipment to play it is no longer available?</a:t>
            </a:r>
          </a:p>
          <a:p>
            <a:pPr lvl="1"/>
            <a:r>
              <a:rPr lang="en-CA" smtClean="0"/>
              <a:t>If commercially available in the new format, then obligated to buy it</a:t>
            </a:r>
          </a:p>
          <a:p>
            <a:pPr lvl="1"/>
            <a:r>
              <a:rPr lang="en-CA" smtClean="0"/>
              <a:t>Generally possible with permission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CA" dirty="0" smtClean="0">
                <a:solidFill>
                  <a:schemeClr val="tx2">
                    <a:satMod val="130000"/>
                  </a:schemeClr>
                </a:solidFill>
              </a:rPr>
              <a:t>Setting the Scene for Media (cont) :</a:t>
            </a:r>
            <a:endParaRPr lang="en-CA"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10000"/>
          </a:bodyPr>
          <a:lstStyle/>
          <a:p>
            <a:pPr marL="365760" indent="-283464" fontAlgn="auto">
              <a:spcAft>
                <a:spcPts val="0"/>
              </a:spcAft>
              <a:buFont typeface="Wingdings 2"/>
              <a:buChar char=""/>
              <a:defRPr/>
            </a:pPr>
            <a:r>
              <a:rPr lang="en-CA" dirty="0" smtClean="0"/>
              <a:t>Showing video available on the internet</a:t>
            </a:r>
          </a:p>
          <a:p>
            <a:pPr marL="640080" lvl="1" indent="-237744" fontAlgn="auto">
              <a:spcAft>
                <a:spcPts val="0"/>
              </a:spcAft>
              <a:buFont typeface="Verdana"/>
              <a:buChar char="◦"/>
              <a:defRPr/>
            </a:pPr>
            <a:r>
              <a:rPr lang="en-CA" dirty="0" smtClean="0"/>
              <a:t>Most often YouTube videos</a:t>
            </a:r>
          </a:p>
          <a:p>
            <a:pPr marL="640080" lvl="1" indent="-237744" fontAlgn="auto">
              <a:spcAft>
                <a:spcPts val="0"/>
              </a:spcAft>
              <a:buFont typeface="Verdana"/>
              <a:buChar char="◦"/>
              <a:defRPr/>
            </a:pPr>
            <a:r>
              <a:rPr lang="en-CA" dirty="0" smtClean="0"/>
              <a:t>Use is governed by the license attached to the video or the Terms of Use on the site</a:t>
            </a:r>
          </a:p>
          <a:p>
            <a:pPr marL="640080" lvl="1" indent="-237744" fontAlgn="auto">
              <a:spcAft>
                <a:spcPts val="0"/>
              </a:spcAft>
              <a:buFont typeface="Verdana"/>
              <a:buChar char="◦"/>
              <a:defRPr/>
            </a:pPr>
            <a:r>
              <a:rPr lang="en-CA" dirty="0" smtClean="0"/>
              <a:t>Standard YouTube license specifies ‘personal use’</a:t>
            </a:r>
          </a:p>
          <a:p>
            <a:pPr marL="640080" lvl="1" indent="-237744" fontAlgn="auto">
              <a:spcAft>
                <a:spcPts val="0"/>
              </a:spcAft>
              <a:buFont typeface="Verdana"/>
              <a:buChar char="◦"/>
              <a:defRPr/>
            </a:pPr>
            <a:r>
              <a:rPr lang="en-CA" dirty="0" smtClean="0"/>
              <a:t>Use in a classroom or in a Course Management System requires permission</a:t>
            </a:r>
          </a:p>
          <a:p>
            <a:pPr marL="640080" lvl="1" indent="-237744" fontAlgn="auto">
              <a:spcAft>
                <a:spcPts val="0"/>
              </a:spcAft>
              <a:buFont typeface="Verdana"/>
              <a:buChar char="◦"/>
              <a:defRPr/>
            </a:pPr>
            <a:r>
              <a:rPr lang="en-CA" dirty="0" smtClean="0"/>
              <a:t>Videos with Creative Commons Licenses may be used according to the terms</a:t>
            </a:r>
          </a:p>
          <a:p>
            <a:pPr marL="640080" lvl="1" indent="-237744" fontAlgn="auto">
              <a:spcAft>
                <a:spcPts val="0"/>
              </a:spcAft>
              <a:buFont typeface="Verdana"/>
              <a:buChar char="◦"/>
              <a:defRPr/>
            </a:pPr>
            <a:r>
              <a:rPr lang="en-CA" dirty="0" smtClean="0"/>
              <a:t>Videos which have permission clearly granted may be shown freely </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CA" dirty="0" smtClean="0">
                <a:solidFill>
                  <a:schemeClr val="tx2">
                    <a:satMod val="130000"/>
                  </a:schemeClr>
                </a:solidFill>
              </a:rPr>
              <a:t>Setting the Scene for Media (cont) :</a:t>
            </a:r>
            <a:endParaRPr lang="en-CA" dirty="0">
              <a:solidFill>
                <a:schemeClr val="tx2">
                  <a:satMod val="130000"/>
                </a:schemeClr>
              </a:solidFill>
            </a:endParaRPr>
          </a:p>
        </p:txBody>
      </p:sp>
      <p:sp>
        <p:nvSpPr>
          <p:cNvPr id="23554" name="Content Placeholder 2"/>
          <p:cNvSpPr>
            <a:spLocks noGrp="1"/>
          </p:cNvSpPr>
          <p:nvPr>
            <p:ph idx="1"/>
          </p:nvPr>
        </p:nvSpPr>
        <p:spPr/>
        <p:txBody>
          <a:bodyPr/>
          <a:lstStyle/>
          <a:p>
            <a:r>
              <a:rPr lang="en-CA" smtClean="0"/>
              <a:t>Uploading video to a Course Management System</a:t>
            </a:r>
          </a:p>
          <a:p>
            <a:pPr lvl="1"/>
            <a:r>
              <a:rPr lang="en-CA" smtClean="0"/>
              <a:t>Only possible with a license or permission</a:t>
            </a:r>
          </a:p>
          <a:p>
            <a:pPr lvl="1"/>
            <a:r>
              <a:rPr lang="en-CA" smtClean="0"/>
              <a:t>Conversion from a physical format to streaming requires permission or licence</a:t>
            </a:r>
          </a:p>
          <a:p>
            <a:pPr lvl="1"/>
            <a:r>
              <a:rPr lang="en-CA" smtClean="0"/>
              <a:t>Exceptions are videos with Creative Commons Licenses that permit this use</a:t>
            </a:r>
          </a:p>
          <a:p>
            <a:pPr lvl="1"/>
            <a:endParaRPr lang="en-CA" smtClean="0"/>
          </a:p>
          <a:p>
            <a:pPr lvl="1"/>
            <a:endParaRPr lang="en-CA"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254</TotalTime>
  <Words>1052</Words>
  <Application>Microsoft Office PowerPoint</Application>
  <PresentationFormat>On-screen Show (4:3)</PresentationFormat>
  <Paragraphs>99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Media &amp; Copyright in Canada 2012 :  a time of change and opportunity</vt:lpstr>
      <vt:lpstr>Setting the Scene:  Definition of Copyright</vt:lpstr>
      <vt:lpstr>Setting the Scene:  Fair Dealing</vt:lpstr>
      <vt:lpstr>Setting the Scene: Tests of Fair Dealing</vt:lpstr>
      <vt:lpstr>Setting the Scene :  Media under the Copyright Act</vt:lpstr>
      <vt:lpstr>Setting the Scene for Media (cont) : </vt:lpstr>
      <vt:lpstr>Setting the Scene for Media (cont) :</vt:lpstr>
      <vt:lpstr>Setting the Scene for Media (cont) :</vt:lpstr>
      <vt:lpstr>Setting the Scene for Media (cont) :</vt:lpstr>
      <vt:lpstr>Bill C-11: The Copyright Modernization Act</vt:lpstr>
      <vt:lpstr>Bill C-11: Fair Dealing expanded</vt:lpstr>
      <vt:lpstr>Bill C-11and Media:  Public Performance Rights</vt:lpstr>
      <vt:lpstr>Bill C-11and Media:  Format changes</vt:lpstr>
      <vt:lpstr>Bill C-11 and Media:   Videos available on the Internet</vt:lpstr>
      <vt:lpstr>Bill C-11: Uploading video to a CMS</vt:lpstr>
      <vt:lpstr>Bill C-11:  Technological Protection Measures</vt:lpstr>
      <vt:lpstr>Conclusions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&amp; Copyright in Canada :  a time of change and opportunity</dc:title>
  <dc:creator>Owner</dc:creator>
  <cp:lastModifiedBy>ajensen</cp:lastModifiedBy>
  <cp:revision>40</cp:revision>
  <dcterms:created xsi:type="dcterms:W3CDTF">2012-05-10T15:40:08Z</dcterms:created>
  <dcterms:modified xsi:type="dcterms:W3CDTF">2012-09-12T16:23:40Z</dcterms:modified>
</cp:coreProperties>
</file>