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9"/>
  </p:notesMasterIdLst>
  <p:sldIdLst>
    <p:sldId id="256" r:id="rId2"/>
    <p:sldId id="271" r:id="rId3"/>
    <p:sldId id="272" r:id="rId4"/>
    <p:sldId id="273" r:id="rId5"/>
    <p:sldId id="257" r:id="rId6"/>
    <p:sldId id="258" r:id="rId7"/>
    <p:sldId id="259" r:id="rId8"/>
    <p:sldId id="260" r:id="rId9"/>
    <p:sldId id="261" r:id="rId10"/>
    <p:sldId id="263" r:id="rId11"/>
    <p:sldId id="274" r:id="rId12"/>
    <p:sldId id="264" r:id="rId13"/>
    <p:sldId id="265" r:id="rId14"/>
    <p:sldId id="266" r:id="rId15"/>
    <p:sldId id="267"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E2507C-5FFD-404B-9131-8009A03CBB64}" type="datetimeFigureOut">
              <a:rPr lang="en-CA" smtClean="0"/>
              <a:pPr/>
              <a:t>12/09/2012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D78260-DBC1-41C9-BC53-56BE7E15161C}" type="slidenum">
              <a:rPr lang="en-CA" smtClean="0"/>
              <a:pPr/>
              <a:t>‹#›</a:t>
            </a:fld>
            <a:endParaRPr lang="en-CA"/>
          </a:p>
        </p:txBody>
      </p:sp>
    </p:spTree>
    <p:extLst>
      <p:ext uri="{BB962C8B-B14F-4D97-AF65-F5344CB8AC3E}">
        <p14:creationId xmlns:p14="http://schemas.microsoft.com/office/powerpoint/2010/main" val="1187043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E2D78260-DBC1-41C9-BC53-56BE7E15161C}" type="slidenum">
              <a:rPr lang="en-CA" smtClean="0"/>
              <a:pPr/>
              <a:t>5</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4132915-13B0-4BE4-B17B-BE36FCE746C6}" type="datetimeFigureOut">
              <a:rPr lang="en-CA" smtClean="0"/>
              <a:pPr/>
              <a:t>12/09/2012</a:t>
            </a:fld>
            <a:endParaRPr lang="en-CA"/>
          </a:p>
        </p:txBody>
      </p:sp>
      <p:sp>
        <p:nvSpPr>
          <p:cNvPr id="20" name="Footer Placeholder 19"/>
          <p:cNvSpPr>
            <a:spLocks noGrp="1"/>
          </p:cNvSpPr>
          <p:nvPr>
            <p:ph type="ftr" sz="quarter" idx="11"/>
          </p:nvPr>
        </p:nvSpPr>
        <p:spPr/>
        <p:txBody>
          <a:bodyPr/>
          <a:lstStyle>
            <a:extLst/>
          </a:lstStyle>
          <a:p>
            <a:endParaRPr lang="en-CA"/>
          </a:p>
        </p:txBody>
      </p:sp>
      <p:sp>
        <p:nvSpPr>
          <p:cNvPr id="10" name="Slide Number Placeholder 9"/>
          <p:cNvSpPr>
            <a:spLocks noGrp="1"/>
          </p:cNvSpPr>
          <p:nvPr>
            <p:ph type="sldNum" sz="quarter" idx="12"/>
          </p:nvPr>
        </p:nvSpPr>
        <p:spPr/>
        <p:txBody>
          <a:bodyPr/>
          <a:lstStyle>
            <a:extLst/>
          </a:lstStyle>
          <a:p>
            <a:fld id="{6CF05C52-DCA3-433F-97D8-8EC6E6D1441F}" type="slidenum">
              <a:rPr lang="en-CA" smtClean="0"/>
              <a:pPr/>
              <a:t>‹#›</a:t>
            </a:fld>
            <a:endParaRPr lang="en-C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132915-13B0-4BE4-B17B-BE36FCE746C6}" type="datetimeFigureOut">
              <a:rPr lang="en-CA" smtClean="0"/>
              <a:pPr/>
              <a:t>12/09/2012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6CF05C52-DCA3-433F-97D8-8EC6E6D1441F}"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132915-13B0-4BE4-B17B-BE36FCE746C6}" type="datetimeFigureOut">
              <a:rPr lang="en-CA" smtClean="0"/>
              <a:pPr/>
              <a:t>12/09/2012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6CF05C52-DCA3-433F-97D8-8EC6E6D1441F}"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132915-13B0-4BE4-B17B-BE36FCE746C6}" type="datetimeFigureOut">
              <a:rPr lang="en-CA" smtClean="0"/>
              <a:pPr/>
              <a:t>12/09/2012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6CF05C52-DCA3-433F-97D8-8EC6E6D1441F}"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4132915-13B0-4BE4-B17B-BE36FCE746C6}" type="datetimeFigureOut">
              <a:rPr lang="en-CA" smtClean="0"/>
              <a:pPr/>
              <a:t>12/09/2012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6CF05C52-DCA3-433F-97D8-8EC6E6D1441F}" type="slidenum">
              <a:rPr lang="en-CA" smtClean="0"/>
              <a:pPr/>
              <a:t>‹#›</a:t>
            </a:fld>
            <a:endParaRPr lang="en-C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4132915-13B0-4BE4-B17B-BE36FCE746C6}" type="datetimeFigureOut">
              <a:rPr lang="en-CA" smtClean="0"/>
              <a:pPr/>
              <a:t>12/09/2012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6CF05C52-DCA3-433F-97D8-8EC6E6D1441F}"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4132915-13B0-4BE4-B17B-BE36FCE746C6}" type="datetimeFigureOut">
              <a:rPr lang="en-CA" smtClean="0"/>
              <a:pPr/>
              <a:t>12/09/2012</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6CF05C52-DCA3-433F-97D8-8EC6E6D1441F}"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4132915-13B0-4BE4-B17B-BE36FCE746C6}" type="datetimeFigureOut">
              <a:rPr lang="en-CA" smtClean="0"/>
              <a:pPr/>
              <a:t>12/09/2012</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6CF05C52-DCA3-433F-97D8-8EC6E6D1441F}"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4132915-13B0-4BE4-B17B-BE36FCE746C6}" type="datetimeFigureOut">
              <a:rPr lang="en-CA" smtClean="0"/>
              <a:pPr/>
              <a:t>12/09/2012</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6CF05C52-DCA3-433F-97D8-8EC6E6D1441F}" type="slidenum">
              <a:rPr lang="en-CA" smtClean="0"/>
              <a:pPr/>
              <a:t>‹#›</a:t>
            </a:fld>
            <a:endParaRPr lang="en-C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4132915-13B0-4BE4-B17B-BE36FCE746C6}" type="datetimeFigureOut">
              <a:rPr lang="en-CA" smtClean="0"/>
              <a:pPr/>
              <a:t>12/09/2012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6CF05C52-DCA3-433F-97D8-8EC6E6D1441F}"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4132915-13B0-4BE4-B17B-BE36FCE746C6}" type="datetimeFigureOut">
              <a:rPr lang="en-CA" smtClean="0"/>
              <a:pPr/>
              <a:t>12/09/2012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6CF05C52-DCA3-433F-97D8-8EC6E6D1441F}" type="slidenum">
              <a:rPr lang="en-CA" smtClean="0"/>
              <a:pPr/>
              <a:t>‹#›</a:t>
            </a:fld>
            <a:endParaRPr lang="en-C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4132915-13B0-4BE4-B17B-BE36FCE746C6}" type="datetimeFigureOut">
              <a:rPr lang="en-CA" smtClean="0"/>
              <a:pPr/>
              <a:t>12/09/2012</a:t>
            </a:fld>
            <a:endParaRPr lang="en-C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C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CF05C52-DCA3-433F-97D8-8EC6E6D1441F}" type="slidenum">
              <a:rPr lang="en-CA" smtClean="0"/>
              <a:pPr/>
              <a:t>‹#›</a:t>
            </a:fld>
            <a:endParaRPr lang="en-C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620688"/>
            <a:ext cx="7406640" cy="1872208"/>
          </a:xfrm>
        </p:spPr>
        <p:txBody>
          <a:bodyPr>
            <a:normAutofit fontScale="90000"/>
          </a:bodyPr>
          <a:lstStyle/>
          <a:p>
            <a:r>
              <a:rPr lang="en-CA" dirty="0" smtClean="0"/>
              <a:t>Educational Media &amp; Copyright </a:t>
            </a:r>
            <a:br>
              <a:rPr lang="en-CA" dirty="0" smtClean="0"/>
            </a:br>
            <a:r>
              <a:rPr lang="en-CA" dirty="0" smtClean="0"/>
              <a:t>in Canada 2012 : </a:t>
            </a:r>
            <a:br>
              <a:rPr lang="en-CA" dirty="0" smtClean="0"/>
            </a:br>
            <a:r>
              <a:rPr lang="en-CA" dirty="0" smtClean="0"/>
              <a:t>Change and Opportunity</a:t>
            </a:r>
            <a:endParaRPr lang="en-CA" dirty="0"/>
          </a:p>
        </p:txBody>
      </p:sp>
      <p:sp>
        <p:nvSpPr>
          <p:cNvPr id="3" name="Subtitle 2"/>
          <p:cNvSpPr>
            <a:spLocks noGrp="1"/>
          </p:cNvSpPr>
          <p:nvPr>
            <p:ph type="subTitle" idx="1"/>
          </p:nvPr>
        </p:nvSpPr>
        <p:spPr>
          <a:xfrm>
            <a:off x="1432560" y="3501008"/>
            <a:ext cx="7406640" cy="1656184"/>
          </a:xfrm>
        </p:spPr>
        <p:txBody>
          <a:bodyPr>
            <a:normAutofit/>
          </a:bodyPr>
          <a:lstStyle/>
          <a:p>
            <a:endParaRPr lang="en-CA" dirty="0" smtClean="0"/>
          </a:p>
          <a:p>
            <a:r>
              <a:rPr lang="en-CA" dirty="0" err="1" smtClean="0"/>
              <a:t>Niina</a:t>
            </a:r>
            <a:r>
              <a:rPr lang="en-CA" dirty="0" smtClean="0"/>
              <a:t> </a:t>
            </a:r>
            <a:r>
              <a:rPr lang="en-CA" dirty="0" err="1" smtClean="0"/>
              <a:t>Mitter</a:t>
            </a:r>
            <a:r>
              <a:rPr lang="en-CA" dirty="0" smtClean="0"/>
              <a:t>, Copyright Librarian</a:t>
            </a:r>
          </a:p>
          <a:p>
            <a:r>
              <a:rPr lang="en-CA" dirty="0" err="1" smtClean="0"/>
              <a:t>Langara</a:t>
            </a:r>
            <a:r>
              <a:rPr lang="en-CA" dirty="0" smtClean="0"/>
              <a:t> College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Bill C-11 (Now Chapter 20):</a:t>
            </a:r>
            <a:br>
              <a:rPr lang="en-CA" dirty="0" smtClean="0"/>
            </a:br>
            <a:r>
              <a:rPr lang="en-CA" dirty="0" smtClean="0"/>
              <a:t>The Copyright Modernization Act</a:t>
            </a:r>
            <a:endParaRPr lang="en-CA" dirty="0"/>
          </a:p>
        </p:txBody>
      </p:sp>
      <p:sp>
        <p:nvSpPr>
          <p:cNvPr id="3" name="Content Placeholder 2"/>
          <p:cNvSpPr>
            <a:spLocks noGrp="1"/>
          </p:cNvSpPr>
          <p:nvPr>
            <p:ph idx="1"/>
          </p:nvPr>
        </p:nvSpPr>
        <p:spPr>
          <a:xfrm>
            <a:off x="1435608" y="1628800"/>
            <a:ext cx="7498080" cy="4619600"/>
          </a:xfrm>
        </p:spPr>
        <p:txBody>
          <a:bodyPr>
            <a:normAutofit/>
          </a:bodyPr>
          <a:lstStyle/>
          <a:p>
            <a:r>
              <a:rPr lang="en-CA" sz="2800" dirty="0" smtClean="0"/>
              <a:t>Introduced in 2011</a:t>
            </a:r>
          </a:p>
          <a:p>
            <a:r>
              <a:rPr lang="en-CA" sz="2800" dirty="0" smtClean="0"/>
              <a:t>Given Royal Assent on 29 June 2012</a:t>
            </a:r>
          </a:p>
          <a:p>
            <a:r>
              <a:rPr lang="en-CA" sz="2800" dirty="0" smtClean="0"/>
              <a:t>Currently waiting to be proclaimed</a:t>
            </a:r>
          </a:p>
          <a:p>
            <a:r>
              <a:rPr lang="en-CA" sz="2800" dirty="0" smtClean="0"/>
              <a:t>Not in force until proclaimed</a:t>
            </a:r>
          </a:p>
          <a:p>
            <a:r>
              <a:rPr lang="en-CA" sz="2800" dirty="0" smtClean="0"/>
              <a:t>Has a number of provisions that impact on the use of media </a:t>
            </a:r>
            <a:endParaRPr lang="en-CA"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Bill C-11 (Chap. 20):</a:t>
            </a:r>
            <a:br>
              <a:rPr lang="en-CA" dirty="0" smtClean="0"/>
            </a:br>
            <a:r>
              <a:rPr lang="en-CA" dirty="0" smtClean="0"/>
              <a:t>Fair Dealing expanded</a:t>
            </a:r>
            <a:endParaRPr lang="en-CA" dirty="0"/>
          </a:p>
        </p:txBody>
      </p:sp>
      <p:sp>
        <p:nvSpPr>
          <p:cNvPr id="3" name="Content Placeholder 2"/>
          <p:cNvSpPr>
            <a:spLocks noGrp="1"/>
          </p:cNvSpPr>
          <p:nvPr>
            <p:ph idx="1"/>
          </p:nvPr>
        </p:nvSpPr>
        <p:spPr>
          <a:xfrm>
            <a:off x="1435608" y="1844824"/>
            <a:ext cx="7498080" cy="4403576"/>
          </a:xfrm>
        </p:spPr>
        <p:txBody>
          <a:bodyPr>
            <a:normAutofit/>
          </a:bodyPr>
          <a:lstStyle/>
          <a:p>
            <a:r>
              <a:rPr lang="en-CA" dirty="0" smtClean="0"/>
              <a:t>Fair Dealing is redefined to include new categories</a:t>
            </a:r>
          </a:p>
          <a:p>
            <a:r>
              <a:rPr lang="en-CA" dirty="0" smtClean="0"/>
              <a:t>“Fair Dealing for the purpose of research, private study, education, parody or satire does not infringe copyright” (section 29)</a:t>
            </a:r>
          </a:p>
          <a:p>
            <a:r>
              <a:rPr lang="en-CA" dirty="0" smtClean="0"/>
              <a:t>Criticism and review, and news reporting are retained in separate sections</a:t>
            </a:r>
          </a:p>
          <a:p>
            <a:r>
              <a:rPr lang="en-CA" dirty="0" smtClean="0"/>
              <a:t>Education is not defined</a:t>
            </a:r>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22114"/>
          </a:xfrm>
        </p:spPr>
        <p:txBody>
          <a:bodyPr>
            <a:noAutofit/>
          </a:bodyPr>
          <a:lstStyle/>
          <a:p>
            <a:r>
              <a:rPr lang="en-CA" sz="3600" dirty="0" smtClean="0"/>
              <a:t>Bill C-11 (Chap. 20) and Media: </a:t>
            </a:r>
            <a:br>
              <a:rPr lang="en-CA" sz="3600" dirty="0" smtClean="0"/>
            </a:br>
            <a:r>
              <a:rPr lang="en-CA" sz="3600" dirty="0" smtClean="0"/>
              <a:t>Public Performance Rights</a:t>
            </a:r>
            <a:endParaRPr lang="en-CA" sz="3600" dirty="0"/>
          </a:p>
        </p:txBody>
      </p:sp>
      <p:sp>
        <p:nvSpPr>
          <p:cNvPr id="3" name="Content Placeholder 2"/>
          <p:cNvSpPr>
            <a:spLocks noGrp="1"/>
          </p:cNvSpPr>
          <p:nvPr>
            <p:ph idx="1"/>
          </p:nvPr>
        </p:nvSpPr>
        <p:spPr/>
        <p:txBody>
          <a:bodyPr>
            <a:normAutofit fontScale="85000" lnSpcReduction="10000"/>
          </a:bodyPr>
          <a:lstStyle/>
          <a:p>
            <a:r>
              <a:rPr lang="en-CA" dirty="0" smtClean="0"/>
              <a:t>A legal cinematographic work can be performed in public on the premises of an educational institution, for educational purposes, before an audience primarily of students (section 29.5)</a:t>
            </a:r>
          </a:p>
          <a:p>
            <a:r>
              <a:rPr lang="en-CA" dirty="0" smtClean="0"/>
              <a:t>Off-air recordings of news or commentary can be shown to students for educational purposes, on the premises of an educational institution (29.6)</a:t>
            </a:r>
          </a:p>
          <a:p>
            <a:r>
              <a:rPr lang="en-CA" dirty="0" smtClean="0"/>
              <a:t>These sections remove the need for PPR for educational or classroom use</a:t>
            </a:r>
          </a:p>
          <a:p>
            <a:r>
              <a:rPr lang="en-CA" dirty="0" smtClean="0"/>
              <a:t>Do not apply to performances for non-educational purposes elsewhere in the institution</a:t>
            </a: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600" dirty="0" smtClean="0"/>
              <a:t>Bill C-11 (Chap. 20) and Media: </a:t>
            </a:r>
            <a:br>
              <a:rPr lang="en-CA" sz="3600" dirty="0" smtClean="0"/>
            </a:br>
            <a:r>
              <a:rPr lang="en-CA" sz="3600" dirty="0" smtClean="0"/>
              <a:t>Format changes</a:t>
            </a:r>
            <a:endParaRPr lang="en-CA" sz="3600" dirty="0"/>
          </a:p>
        </p:txBody>
      </p:sp>
      <p:sp>
        <p:nvSpPr>
          <p:cNvPr id="3" name="Content Placeholder 2"/>
          <p:cNvSpPr>
            <a:spLocks noGrp="1"/>
          </p:cNvSpPr>
          <p:nvPr>
            <p:ph idx="1"/>
          </p:nvPr>
        </p:nvSpPr>
        <p:spPr>
          <a:xfrm>
            <a:off x="1435608" y="1700808"/>
            <a:ext cx="7498080" cy="4547592"/>
          </a:xfrm>
        </p:spPr>
        <p:txBody>
          <a:bodyPr>
            <a:normAutofit fontScale="92500" lnSpcReduction="20000"/>
          </a:bodyPr>
          <a:lstStyle/>
          <a:p>
            <a:r>
              <a:rPr lang="en-CA" sz="3000" dirty="0" smtClean="0"/>
              <a:t>Educational institutions can reproduce a work or do whatever is necessary in order to display it on their premises for educational purposes, provided the work is legal and is not commercially available in the display format (29.4)</a:t>
            </a:r>
          </a:p>
          <a:p>
            <a:r>
              <a:rPr lang="en-CA" sz="3000" dirty="0" smtClean="0"/>
              <a:t>Libraries, archives and museums may make a copy of a work in an alternative format, if the person responsible ‘considers’ that the original format is obsolete or becoming obsolete (30.1)</a:t>
            </a:r>
          </a:p>
          <a:p>
            <a:r>
              <a:rPr lang="en-CA" sz="3000" dirty="0" smtClean="0"/>
              <a:t>Latter provision only applies to libraries, archives and museums, not faculty</a:t>
            </a:r>
          </a:p>
          <a:p>
            <a:endParaRPr lang="en-CA" dirty="0" smtClean="0"/>
          </a:p>
          <a:p>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600" dirty="0" smtClean="0"/>
              <a:t>Bill C-11 (Chap. 20) and Media:  </a:t>
            </a:r>
            <a:br>
              <a:rPr lang="en-CA" sz="3600" dirty="0" smtClean="0"/>
            </a:br>
            <a:r>
              <a:rPr lang="en-CA" sz="3600" dirty="0" smtClean="0"/>
              <a:t>Videos available on the Internet</a:t>
            </a:r>
            <a:endParaRPr lang="en-CA" sz="3600" dirty="0"/>
          </a:p>
        </p:txBody>
      </p:sp>
      <p:sp>
        <p:nvSpPr>
          <p:cNvPr id="3" name="Content Placeholder 2"/>
          <p:cNvSpPr>
            <a:spLocks noGrp="1"/>
          </p:cNvSpPr>
          <p:nvPr>
            <p:ph idx="1"/>
          </p:nvPr>
        </p:nvSpPr>
        <p:spPr>
          <a:xfrm>
            <a:off x="1435608" y="1412776"/>
            <a:ext cx="7498080" cy="4835624"/>
          </a:xfrm>
        </p:spPr>
        <p:txBody>
          <a:bodyPr>
            <a:noAutofit/>
          </a:bodyPr>
          <a:lstStyle/>
          <a:p>
            <a:r>
              <a:rPr lang="en-CA" sz="2800" dirty="0" smtClean="0"/>
              <a:t>Works available on the internet can be reproduced, sent over the internet to students, and performed in public before students, provided it is for an educational purpose (30.04)</a:t>
            </a:r>
          </a:p>
          <a:p>
            <a:r>
              <a:rPr lang="en-CA" sz="2800" dirty="0" smtClean="0"/>
              <a:t>Full citations must be supplied</a:t>
            </a:r>
          </a:p>
          <a:p>
            <a:r>
              <a:rPr lang="en-CA" sz="2800" dirty="0" smtClean="0"/>
              <a:t>Work must have been legally uploaded</a:t>
            </a:r>
          </a:p>
          <a:p>
            <a:r>
              <a:rPr lang="en-CA" sz="2800" dirty="0" smtClean="0"/>
              <a:t>Does not apply if there is an express prohibition stated on the site</a:t>
            </a:r>
          </a:p>
          <a:p>
            <a:r>
              <a:rPr lang="en-CA" sz="2800" dirty="0" smtClean="0"/>
              <a:t>Does not apply if there is a digital lock on the work</a:t>
            </a:r>
            <a:endParaRPr lang="en-CA"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Bill C-11 (Chap 20) and Media: </a:t>
            </a:r>
            <a:br>
              <a:rPr lang="en-CA" dirty="0" smtClean="0"/>
            </a:br>
            <a:r>
              <a:rPr lang="en-CA" dirty="0" smtClean="0"/>
              <a:t>Uploading video to a CMS</a:t>
            </a:r>
            <a:endParaRPr lang="en-CA" dirty="0"/>
          </a:p>
        </p:txBody>
      </p:sp>
      <p:sp>
        <p:nvSpPr>
          <p:cNvPr id="3" name="Content Placeholder 2"/>
          <p:cNvSpPr>
            <a:spLocks noGrp="1"/>
          </p:cNvSpPr>
          <p:nvPr>
            <p:ph idx="1"/>
          </p:nvPr>
        </p:nvSpPr>
        <p:spPr/>
        <p:txBody>
          <a:bodyPr>
            <a:normAutofit/>
          </a:bodyPr>
          <a:lstStyle/>
          <a:p>
            <a:r>
              <a:rPr lang="en-CA" sz="2800" dirty="0" smtClean="0"/>
              <a:t>An educational institution or a person acting under its authority can upload a legal video to a CMS as part of a lesson to be transmitted to students enrolled in a course</a:t>
            </a:r>
          </a:p>
          <a:p>
            <a:r>
              <a:rPr lang="en-CA" sz="2800" dirty="0" smtClean="0"/>
              <a:t>For educational purposes only</a:t>
            </a:r>
          </a:p>
          <a:p>
            <a:r>
              <a:rPr lang="en-CA" sz="2800" dirty="0" smtClean="0"/>
              <a:t>Section 30.01, which allows lessons to be transmitted to students in a course, also requires that all copies of the lesson should be destroyed 30 days after the end of the course </a:t>
            </a:r>
            <a:endParaRPr lang="en-CA"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94122"/>
          </a:xfrm>
        </p:spPr>
        <p:txBody>
          <a:bodyPr>
            <a:noAutofit/>
          </a:bodyPr>
          <a:lstStyle/>
          <a:p>
            <a:r>
              <a:rPr lang="en-CA" sz="3600" dirty="0" smtClean="0"/>
              <a:t>Bill C-11 (Chap. 20): </a:t>
            </a:r>
            <a:br>
              <a:rPr lang="en-CA" sz="3600" dirty="0" smtClean="0"/>
            </a:br>
            <a:r>
              <a:rPr lang="en-CA" sz="3600" dirty="0" smtClean="0"/>
              <a:t>Technological Protection Measures</a:t>
            </a:r>
            <a:endParaRPr lang="en-CA" sz="3600" dirty="0"/>
          </a:p>
        </p:txBody>
      </p:sp>
      <p:sp>
        <p:nvSpPr>
          <p:cNvPr id="3" name="Content Placeholder 2"/>
          <p:cNvSpPr>
            <a:spLocks noGrp="1"/>
          </p:cNvSpPr>
          <p:nvPr>
            <p:ph idx="1"/>
          </p:nvPr>
        </p:nvSpPr>
        <p:spPr/>
        <p:txBody>
          <a:bodyPr>
            <a:normAutofit fontScale="85000" lnSpcReduction="20000"/>
          </a:bodyPr>
          <a:lstStyle/>
          <a:p>
            <a:r>
              <a:rPr lang="en-CA" dirty="0" smtClean="0"/>
              <a:t>Expressly protects Technological Protection Measures (TPMs), also known as Digital Locks, and makes it illegal to circumvent them for any purpose</a:t>
            </a:r>
          </a:p>
          <a:p>
            <a:r>
              <a:rPr lang="en-CA" dirty="0" smtClean="0"/>
              <a:t>The manufacture, sale, and distribution of devices for circumventing TPMs will be illegal</a:t>
            </a:r>
          </a:p>
          <a:p>
            <a:r>
              <a:rPr lang="en-CA" dirty="0" smtClean="0"/>
              <a:t>The offering of any services to the public intended to facilitate the circumvention of TPMs will be illegal</a:t>
            </a:r>
          </a:p>
          <a:p>
            <a:r>
              <a:rPr lang="en-CA" dirty="0" smtClean="0"/>
              <a:t>Provisions will apply even if the purpose for circumventing a digital lock is completely legal</a:t>
            </a:r>
          </a:p>
          <a:p>
            <a:r>
              <a:rPr lang="en-CA" dirty="0" smtClean="0"/>
              <a:t>TPMs trump fair dealing and all exceptions</a:t>
            </a:r>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Bill C-11 (Chap.20) </a:t>
            </a:r>
            <a:r>
              <a:rPr lang="en-CA" smtClean="0"/>
              <a:t>and Media: Conclusions</a:t>
            </a:r>
            <a:endParaRPr lang="en-CA" dirty="0"/>
          </a:p>
        </p:txBody>
      </p:sp>
      <p:sp>
        <p:nvSpPr>
          <p:cNvPr id="3" name="Content Placeholder 2"/>
          <p:cNvSpPr>
            <a:spLocks noGrp="1"/>
          </p:cNvSpPr>
          <p:nvPr>
            <p:ph idx="1"/>
          </p:nvPr>
        </p:nvSpPr>
        <p:spPr/>
        <p:txBody>
          <a:bodyPr>
            <a:normAutofit/>
          </a:bodyPr>
          <a:lstStyle/>
          <a:p>
            <a:r>
              <a:rPr lang="en-CA" sz="2800" dirty="0" smtClean="0"/>
              <a:t>Bill C-11 (Chap. 20) has several provisions that will make the use of media for educational purposes much easier</a:t>
            </a:r>
          </a:p>
          <a:p>
            <a:r>
              <a:rPr lang="en-CA" sz="2800" dirty="0" smtClean="0"/>
              <a:t>Format neutrality is a welcome step</a:t>
            </a:r>
          </a:p>
          <a:p>
            <a:r>
              <a:rPr lang="en-CA" sz="2800" dirty="0" smtClean="0"/>
              <a:t>Application of Technological Protection Measures may hinder the use of media</a:t>
            </a:r>
          </a:p>
          <a:p>
            <a:r>
              <a:rPr lang="en-CA" sz="2800" dirty="0" smtClean="0"/>
              <a:t>Bill still has to be proclaimed in order to come into force</a:t>
            </a:r>
          </a:p>
          <a:p>
            <a:r>
              <a:rPr lang="en-CA" sz="2800" dirty="0" smtClean="0"/>
              <a:t>Until proclamation, the current Copyright Act is still in force</a:t>
            </a:r>
          </a:p>
          <a:p>
            <a:pPr>
              <a:buNone/>
            </a:pPr>
            <a:endParaRPr lang="en-CA"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Setting the Scene: </a:t>
            </a:r>
            <a:br>
              <a:rPr lang="en-CA" dirty="0" smtClean="0"/>
            </a:br>
            <a:r>
              <a:rPr lang="en-CA" dirty="0" smtClean="0"/>
              <a:t>Definition of Copyright</a:t>
            </a:r>
            <a:endParaRPr lang="en-CA" dirty="0"/>
          </a:p>
        </p:txBody>
      </p:sp>
      <p:sp>
        <p:nvSpPr>
          <p:cNvPr id="3" name="Content Placeholder 2"/>
          <p:cNvSpPr>
            <a:spLocks noGrp="1"/>
          </p:cNvSpPr>
          <p:nvPr>
            <p:ph idx="1"/>
          </p:nvPr>
        </p:nvSpPr>
        <p:spPr>
          <a:xfrm>
            <a:off x="1435608" y="1844824"/>
            <a:ext cx="7498080" cy="4403576"/>
          </a:xfrm>
        </p:spPr>
        <p:txBody>
          <a:bodyPr/>
          <a:lstStyle/>
          <a:p>
            <a:r>
              <a:rPr lang="en-CA" sz="2800" dirty="0" smtClean="0"/>
              <a:t>The sole and exclusive right to allow others to publish, adapt, reproduce and to perform in public a literary or artistic work for any purpose</a:t>
            </a:r>
          </a:p>
          <a:p>
            <a:r>
              <a:rPr lang="en-CA" sz="2800" dirty="0" smtClean="0"/>
              <a:t>Applies to all formats</a:t>
            </a:r>
            <a:endParaRPr lang="en-CA"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Setting the Scene: </a:t>
            </a:r>
            <a:br>
              <a:rPr lang="en-CA" dirty="0" smtClean="0"/>
            </a:br>
            <a:r>
              <a:rPr lang="en-CA" dirty="0" smtClean="0"/>
              <a:t>Fair Dealing under Copyright Act</a:t>
            </a:r>
            <a:endParaRPr lang="en-CA" dirty="0"/>
          </a:p>
        </p:txBody>
      </p:sp>
      <p:sp>
        <p:nvSpPr>
          <p:cNvPr id="3" name="Content Placeholder 2"/>
          <p:cNvSpPr>
            <a:spLocks noGrp="1"/>
          </p:cNvSpPr>
          <p:nvPr>
            <p:ph idx="1"/>
          </p:nvPr>
        </p:nvSpPr>
        <p:spPr>
          <a:xfrm>
            <a:off x="1435608" y="1628800"/>
            <a:ext cx="7498080" cy="4619600"/>
          </a:xfrm>
        </p:spPr>
        <p:txBody>
          <a:bodyPr>
            <a:normAutofit/>
          </a:bodyPr>
          <a:lstStyle/>
          <a:p>
            <a:r>
              <a:rPr lang="en-CA" sz="2800" dirty="0" smtClean="0"/>
              <a:t>Term used in Canadian Copyright Act</a:t>
            </a:r>
          </a:p>
          <a:p>
            <a:r>
              <a:rPr lang="en-CA" sz="2800" dirty="0" smtClean="0"/>
              <a:t>Not the same as Fair Use, which is American and much broader</a:t>
            </a:r>
          </a:p>
          <a:p>
            <a:r>
              <a:rPr lang="en-CA" sz="2800" dirty="0" smtClean="0"/>
              <a:t>Allows the copying or use of a work for the purposes of research, private study, criticism, review and news reporting</a:t>
            </a:r>
          </a:p>
          <a:p>
            <a:r>
              <a:rPr lang="en-CA" sz="2800" dirty="0" smtClean="0"/>
              <a:t>Applies </a:t>
            </a:r>
            <a:r>
              <a:rPr lang="en-CA" sz="2800" smtClean="0"/>
              <a:t>to all works</a:t>
            </a:r>
            <a:endParaRPr lang="en-CA" sz="2800" dirty="0" smtClean="0"/>
          </a:p>
          <a:p>
            <a:r>
              <a:rPr lang="en-CA" sz="2800" dirty="0" smtClean="0"/>
              <a:t>Subject to limits – tests of fairness must be applied</a:t>
            </a:r>
            <a:endParaRPr lang="en-CA"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Setting the Scene:</a:t>
            </a:r>
            <a:br>
              <a:rPr lang="en-CA" dirty="0" smtClean="0"/>
            </a:br>
            <a:r>
              <a:rPr lang="en-CA" dirty="0" smtClean="0"/>
              <a:t>Tests of Fair Dealing</a:t>
            </a:r>
            <a:endParaRPr lang="en-CA" dirty="0"/>
          </a:p>
        </p:txBody>
      </p:sp>
      <p:sp>
        <p:nvSpPr>
          <p:cNvPr id="3" name="Content Placeholder 2"/>
          <p:cNvSpPr>
            <a:spLocks noGrp="1"/>
          </p:cNvSpPr>
          <p:nvPr>
            <p:ph idx="1"/>
          </p:nvPr>
        </p:nvSpPr>
        <p:spPr>
          <a:xfrm>
            <a:off x="1435608" y="1700808"/>
            <a:ext cx="7498080" cy="4547592"/>
          </a:xfrm>
        </p:spPr>
        <p:txBody>
          <a:bodyPr>
            <a:normAutofit/>
          </a:bodyPr>
          <a:lstStyle/>
          <a:p>
            <a:r>
              <a:rPr lang="en-CA" sz="2800" dirty="0" smtClean="0"/>
              <a:t>The purpose of the dealing</a:t>
            </a:r>
          </a:p>
          <a:p>
            <a:r>
              <a:rPr lang="en-CA" sz="2800" dirty="0" smtClean="0"/>
              <a:t>The character of the dealing</a:t>
            </a:r>
          </a:p>
          <a:p>
            <a:r>
              <a:rPr lang="en-CA" sz="2800" dirty="0" smtClean="0"/>
              <a:t>The amount of the dealing</a:t>
            </a:r>
          </a:p>
          <a:p>
            <a:r>
              <a:rPr lang="en-CA" sz="2800" dirty="0" smtClean="0"/>
              <a:t>Alternatives to the dealing</a:t>
            </a:r>
          </a:p>
          <a:p>
            <a:r>
              <a:rPr lang="en-CA" sz="2800" dirty="0" smtClean="0"/>
              <a:t>The nature of the work</a:t>
            </a:r>
          </a:p>
          <a:p>
            <a:r>
              <a:rPr lang="en-CA" sz="2800" dirty="0" smtClean="0"/>
              <a:t>The effect of the dealing on the work</a:t>
            </a:r>
            <a:endParaRPr lang="en-CA"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76672"/>
            <a:ext cx="7498080" cy="1224136"/>
          </a:xfrm>
        </p:spPr>
        <p:txBody>
          <a:bodyPr>
            <a:normAutofit fontScale="90000"/>
          </a:bodyPr>
          <a:lstStyle/>
          <a:p>
            <a:r>
              <a:rPr lang="en-CA" sz="4900" dirty="0" smtClean="0"/>
              <a:t>Setting the Scene </a:t>
            </a:r>
            <a:r>
              <a:rPr lang="en-CA" dirty="0" smtClean="0"/>
              <a:t>: </a:t>
            </a:r>
            <a:br>
              <a:rPr lang="en-CA" dirty="0" smtClean="0"/>
            </a:br>
            <a:r>
              <a:rPr lang="en-CA" dirty="0" smtClean="0"/>
              <a:t>Media under the Copyright Act</a:t>
            </a:r>
            <a:endParaRPr lang="en-CA" dirty="0"/>
          </a:p>
        </p:txBody>
      </p:sp>
      <p:sp>
        <p:nvSpPr>
          <p:cNvPr id="3" name="Content Placeholder 2"/>
          <p:cNvSpPr>
            <a:spLocks noGrp="1"/>
          </p:cNvSpPr>
          <p:nvPr>
            <p:ph idx="1"/>
          </p:nvPr>
        </p:nvSpPr>
        <p:spPr>
          <a:xfrm>
            <a:off x="1435608" y="1916832"/>
            <a:ext cx="7498080" cy="4331568"/>
          </a:xfrm>
        </p:spPr>
        <p:txBody>
          <a:bodyPr>
            <a:normAutofit/>
          </a:bodyPr>
          <a:lstStyle/>
          <a:p>
            <a:r>
              <a:rPr lang="en-CA" dirty="0" smtClean="0"/>
              <a:t>Public Performance Rights</a:t>
            </a:r>
          </a:p>
          <a:p>
            <a:pPr lvl="1">
              <a:buFont typeface="Arial" pitchFamily="34" charset="0"/>
              <a:buChar char="•"/>
            </a:pPr>
            <a:r>
              <a:rPr lang="en-CA" dirty="0" smtClean="0"/>
              <a:t>Classroom use</a:t>
            </a:r>
          </a:p>
          <a:p>
            <a:pPr lvl="1">
              <a:buFont typeface="Arial" pitchFamily="34" charset="0"/>
              <a:buChar char="•"/>
            </a:pPr>
            <a:r>
              <a:rPr lang="en-CA" dirty="0" smtClean="0"/>
              <a:t>Elsewhere on Campus</a:t>
            </a:r>
          </a:p>
          <a:p>
            <a:r>
              <a:rPr lang="en-CA" dirty="0" smtClean="0"/>
              <a:t>Format changes – </a:t>
            </a:r>
            <a:r>
              <a:rPr lang="en-CA" dirty="0" err="1" smtClean="0"/>
              <a:t>eg</a:t>
            </a:r>
            <a:r>
              <a:rPr lang="en-CA" dirty="0" smtClean="0"/>
              <a:t> VHS to DVD</a:t>
            </a:r>
          </a:p>
          <a:p>
            <a:r>
              <a:rPr lang="en-CA" dirty="0" smtClean="0"/>
              <a:t>Showing video available on the internet in the classroom – </a:t>
            </a:r>
            <a:r>
              <a:rPr lang="en-CA" dirty="0" err="1" smtClean="0"/>
              <a:t>eg</a:t>
            </a:r>
            <a:r>
              <a:rPr lang="en-CA" dirty="0" smtClean="0"/>
              <a:t> YouTube</a:t>
            </a:r>
          </a:p>
          <a:p>
            <a:r>
              <a:rPr lang="en-CA" dirty="0" smtClean="0"/>
              <a:t>Uploading video to or providing links in a course management system</a:t>
            </a:r>
          </a:p>
          <a:p>
            <a:pPr>
              <a:buNone/>
            </a:pPr>
            <a:endParaRPr lang="en-CA" dirty="0" smtClean="0"/>
          </a:p>
          <a:p>
            <a:pPr>
              <a:buNone/>
            </a:pPr>
            <a:endParaRPr lang="en-CA" dirty="0" smtClean="0"/>
          </a:p>
          <a:p>
            <a:endParaRPr lang="en-CA" dirty="0" smtClean="0"/>
          </a:p>
          <a:p>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Setting the Scene for Media (cont) : </a:t>
            </a:r>
            <a:endParaRPr lang="en-CA" dirty="0"/>
          </a:p>
        </p:txBody>
      </p:sp>
      <p:sp>
        <p:nvSpPr>
          <p:cNvPr id="3" name="Content Placeholder 2"/>
          <p:cNvSpPr>
            <a:spLocks noGrp="1"/>
          </p:cNvSpPr>
          <p:nvPr>
            <p:ph idx="1"/>
          </p:nvPr>
        </p:nvSpPr>
        <p:spPr>
          <a:xfrm>
            <a:off x="1435608" y="1484784"/>
            <a:ext cx="7498080" cy="4763616"/>
          </a:xfrm>
        </p:spPr>
        <p:txBody>
          <a:bodyPr>
            <a:normAutofit lnSpcReduction="10000"/>
          </a:bodyPr>
          <a:lstStyle/>
          <a:p>
            <a:r>
              <a:rPr lang="en-CA" dirty="0" smtClean="0"/>
              <a:t>Public Performance Rights </a:t>
            </a:r>
          </a:p>
          <a:p>
            <a:pPr lvl="1"/>
            <a:r>
              <a:rPr lang="en-CA" dirty="0" smtClean="0"/>
              <a:t>Required to show video on college and university campuses, whether in the classroom or elsewhere</a:t>
            </a:r>
          </a:p>
          <a:p>
            <a:pPr lvl="1"/>
            <a:r>
              <a:rPr lang="en-CA" dirty="0" smtClean="0"/>
              <a:t>Purchased as licenses:</a:t>
            </a:r>
          </a:p>
          <a:p>
            <a:pPr lvl="2"/>
            <a:r>
              <a:rPr lang="en-CA" dirty="0" smtClean="0"/>
              <a:t>Campus wide licenses, such as the Feature Film licenses with Audio Cine and Criterion</a:t>
            </a:r>
          </a:p>
          <a:p>
            <a:pPr lvl="2"/>
            <a:r>
              <a:rPr lang="en-CA" dirty="0" smtClean="0"/>
              <a:t>Distributor specific licenses, such as NFB, Films Media Group, Alexander Street Press</a:t>
            </a:r>
          </a:p>
          <a:p>
            <a:pPr lvl="2"/>
            <a:r>
              <a:rPr lang="en-CA" dirty="0" smtClean="0"/>
              <a:t>Licenses attached to specific titles, whether VHS, DVD or streaming</a:t>
            </a:r>
          </a:p>
          <a:p>
            <a:pPr lvl="1"/>
            <a:endParaRPr lang="en-CA"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76672"/>
            <a:ext cx="7498080" cy="1080120"/>
          </a:xfrm>
        </p:spPr>
        <p:txBody>
          <a:bodyPr>
            <a:normAutofit fontScale="90000"/>
          </a:bodyPr>
          <a:lstStyle/>
          <a:p>
            <a:r>
              <a:rPr lang="en-CA" dirty="0" smtClean="0"/>
              <a:t>Setting the Scene for Media (cont) :</a:t>
            </a:r>
            <a:endParaRPr lang="en-CA" dirty="0"/>
          </a:p>
        </p:txBody>
      </p:sp>
      <p:sp>
        <p:nvSpPr>
          <p:cNvPr id="3" name="Content Placeholder 2"/>
          <p:cNvSpPr>
            <a:spLocks noGrp="1"/>
          </p:cNvSpPr>
          <p:nvPr>
            <p:ph idx="1"/>
          </p:nvPr>
        </p:nvSpPr>
        <p:spPr>
          <a:xfrm>
            <a:off x="1435608" y="1700808"/>
            <a:ext cx="7498080" cy="4547592"/>
          </a:xfrm>
        </p:spPr>
        <p:txBody>
          <a:bodyPr/>
          <a:lstStyle/>
          <a:p>
            <a:r>
              <a:rPr lang="en-CA" dirty="0" smtClean="0"/>
              <a:t>Format changes, such as VHS to DVD:</a:t>
            </a:r>
          </a:p>
          <a:p>
            <a:pPr lvl="1"/>
            <a:r>
              <a:rPr lang="en-CA" dirty="0" smtClean="0"/>
              <a:t>Under current law, allowed if the format is obsolete</a:t>
            </a:r>
          </a:p>
          <a:p>
            <a:pPr lvl="1"/>
            <a:r>
              <a:rPr lang="en-CA" dirty="0" smtClean="0"/>
              <a:t>Hard to tell when a format does become obsolete – when the equipment to play it is no longer available?</a:t>
            </a:r>
          </a:p>
          <a:p>
            <a:pPr lvl="1"/>
            <a:r>
              <a:rPr lang="en-CA" dirty="0" smtClean="0"/>
              <a:t>If commercially available in the new format, then obligated to buy it</a:t>
            </a:r>
          </a:p>
          <a:p>
            <a:pPr lvl="1"/>
            <a:r>
              <a:rPr lang="en-CA" dirty="0" smtClean="0"/>
              <a:t>Generally possible with permission</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Setting the Scene for Media (cont) :</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Showing video available on the internet</a:t>
            </a:r>
          </a:p>
          <a:p>
            <a:pPr lvl="1"/>
            <a:r>
              <a:rPr lang="en-CA" dirty="0" smtClean="0"/>
              <a:t>Most often YouTube videos</a:t>
            </a:r>
          </a:p>
          <a:p>
            <a:pPr lvl="1"/>
            <a:r>
              <a:rPr lang="en-CA" dirty="0" smtClean="0"/>
              <a:t>Use is governed by the license attached to the video or the Terms of Use on the site</a:t>
            </a:r>
          </a:p>
          <a:p>
            <a:pPr lvl="1"/>
            <a:r>
              <a:rPr lang="en-CA" dirty="0" smtClean="0"/>
              <a:t>Standard YouTube license specifies ‘personal use’</a:t>
            </a:r>
          </a:p>
          <a:p>
            <a:pPr lvl="1"/>
            <a:r>
              <a:rPr lang="en-CA" dirty="0" smtClean="0"/>
              <a:t>Use in a classroom or in a Course Management System requires permission</a:t>
            </a:r>
          </a:p>
          <a:p>
            <a:pPr lvl="1"/>
            <a:r>
              <a:rPr lang="en-CA" dirty="0" smtClean="0"/>
              <a:t>Videos with Creative Commons Licenses may be used according to the terms</a:t>
            </a:r>
          </a:p>
          <a:p>
            <a:pPr lvl="1"/>
            <a:r>
              <a:rPr lang="en-CA" dirty="0" smtClean="0"/>
              <a:t>Videos which have permission clearly granted may be shown freely </a:t>
            </a:r>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Setting the Scene for Media (cont) :</a:t>
            </a:r>
            <a:endParaRPr lang="en-CA" dirty="0"/>
          </a:p>
        </p:txBody>
      </p:sp>
      <p:sp>
        <p:nvSpPr>
          <p:cNvPr id="3" name="Content Placeholder 2"/>
          <p:cNvSpPr>
            <a:spLocks noGrp="1"/>
          </p:cNvSpPr>
          <p:nvPr>
            <p:ph idx="1"/>
          </p:nvPr>
        </p:nvSpPr>
        <p:spPr/>
        <p:txBody>
          <a:bodyPr/>
          <a:lstStyle/>
          <a:p>
            <a:r>
              <a:rPr lang="en-CA" dirty="0" smtClean="0"/>
              <a:t>Uploading video to a Course Management System</a:t>
            </a:r>
          </a:p>
          <a:p>
            <a:pPr lvl="1"/>
            <a:r>
              <a:rPr lang="en-CA" dirty="0" smtClean="0"/>
              <a:t>Only possible with a license or permission</a:t>
            </a:r>
          </a:p>
          <a:p>
            <a:pPr lvl="1"/>
            <a:r>
              <a:rPr lang="en-CA" dirty="0" smtClean="0"/>
              <a:t>Conversion from a physical format to streaming requires permission or licence</a:t>
            </a:r>
          </a:p>
          <a:p>
            <a:pPr lvl="1"/>
            <a:r>
              <a:rPr lang="en-CA" dirty="0" smtClean="0"/>
              <a:t>Exceptions are videos with Creative Commons Licenses that permit this use</a:t>
            </a:r>
          </a:p>
          <a:p>
            <a:pPr lvl="1"/>
            <a:endParaRPr lang="en-CA" dirty="0" smtClean="0"/>
          </a:p>
          <a:p>
            <a:pPr lvl="1"/>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314</TotalTime>
  <Words>1049</Words>
  <Application>Microsoft Office PowerPoint</Application>
  <PresentationFormat>On-screen Show (4:3)</PresentationFormat>
  <Paragraphs>98</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Educational Media &amp; Copyright  in Canada 2012 :  Change and Opportunity</vt:lpstr>
      <vt:lpstr>Setting the Scene:  Definition of Copyright</vt:lpstr>
      <vt:lpstr>Setting the Scene:  Fair Dealing under Copyright Act</vt:lpstr>
      <vt:lpstr>Setting the Scene: Tests of Fair Dealing</vt:lpstr>
      <vt:lpstr>Setting the Scene :  Media under the Copyright Act</vt:lpstr>
      <vt:lpstr>Setting the Scene for Media (cont) : </vt:lpstr>
      <vt:lpstr>Setting the Scene for Media (cont) :</vt:lpstr>
      <vt:lpstr>Setting the Scene for Media (cont) :</vt:lpstr>
      <vt:lpstr>Setting the Scene for Media (cont) :</vt:lpstr>
      <vt:lpstr>Bill C-11 (Now Chapter 20): The Copyright Modernization Act</vt:lpstr>
      <vt:lpstr>Bill C-11 (Chap. 20): Fair Dealing expanded</vt:lpstr>
      <vt:lpstr>Bill C-11 (Chap. 20) and Media:  Public Performance Rights</vt:lpstr>
      <vt:lpstr>Bill C-11 (Chap. 20) and Media:  Format changes</vt:lpstr>
      <vt:lpstr>Bill C-11 (Chap. 20) and Media:   Videos available on the Internet</vt:lpstr>
      <vt:lpstr>Bill C-11 (Chap 20) and Media:  Uploading video to a CMS</vt:lpstr>
      <vt:lpstr>Bill C-11 (Chap. 20):  Technological Protection Measures</vt:lpstr>
      <vt:lpstr>Bill C-11 (Chap.20) and Media: Conclusions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&amp; Copyright in Canada :  a time of change and opportunity</dc:title>
  <dc:creator>Owner</dc:creator>
  <cp:lastModifiedBy>ajensen</cp:lastModifiedBy>
  <cp:revision>57</cp:revision>
  <dcterms:created xsi:type="dcterms:W3CDTF">2012-05-10T15:40:08Z</dcterms:created>
  <dcterms:modified xsi:type="dcterms:W3CDTF">2012-09-12T23:40:21Z</dcterms:modified>
</cp:coreProperties>
</file>